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4.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6" r:id="rId2"/>
    <p:sldId id="257" r:id="rId3"/>
    <p:sldId id="261" r:id="rId4"/>
    <p:sldId id="273" r:id="rId5"/>
    <p:sldId id="272" r:id="rId6"/>
    <p:sldId id="275" r:id="rId7"/>
    <p:sldId id="259" r:id="rId8"/>
    <p:sldId id="262" r:id="rId9"/>
    <p:sldId id="274" r:id="rId10"/>
    <p:sldId id="258" r:id="rId11"/>
    <p:sldId id="260" r:id="rId12"/>
    <p:sldId id="289" r:id="rId13"/>
    <p:sldId id="263"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266" r:id="rId34"/>
    <p:sldId id="267" r:id="rId35"/>
    <p:sldId id="268" r:id="rId36"/>
    <p:sldId id="269" r:id="rId37"/>
    <p:sldId id="276" r:id="rId38"/>
    <p:sldId id="277" r:id="rId39"/>
    <p:sldId id="278" r:id="rId40"/>
    <p:sldId id="279" r:id="rId41"/>
    <p:sldId id="281" r:id="rId42"/>
    <p:sldId id="282" r:id="rId43"/>
    <p:sldId id="283" r:id="rId44"/>
    <p:sldId id="284" r:id="rId45"/>
    <p:sldId id="285" r:id="rId46"/>
    <p:sldId id="286" r:id="rId47"/>
    <p:sldId id="287" r:id="rId48"/>
    <p:sldId id="280" r:id="rId49"/>
    <p:sldId id="288"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2" d="100"/>
          <a:sy n="132" d="100"/>
        </p:scale>
        <p:origin x="-10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905BB2-47F4-4480-9B6F-DCFE2A477488}" type="datetimeFigureOut">
              <a:rPr lang="en-US" smtClean="0"/>
              <a:t>4/12/2011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42DA8C-12A0-442E-9818-4480E5AC72AC}" type="slidenum">
              <a:rPr lang="en-US" smtClean="0"/>
              <a:t>‹#›</a:t>
            </a:fld>
            <a:endParaRPr lang="en-US"/>
          </a:p>
        </p:txBody>
      </p:sp>
    </p:spTree>
    <p:extLst>
      <p:ext uri="{BB962C8B-B14F-4D97-AF65-F5344CB8AC3E}">
        <p14:creationId xmlns:p14="http://schemas.microsoft.com/office/powerpoint/2010/main" val="1998193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072352-B25E-49C3-9CC3-746C1D3B5C50}" type="slidenum">
              <a:rPr lang="en-US"/>
              <a:pPr/>
              <a:t>4</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n-US"/>
              <a:t>Over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GB" dirty="0" smtClean="0"/>
              <a:t>The end-goal for most hackers is to get personal data.  Because personal data = money.</a:t>
            </a:r>
          </a:p>
          <a:p>
            <a:pPr fontAlgn="auto">
              <a:spcBef>
                <a:spcPts val="0"/>
              </a:spcBef>
              <a:spcAft>
                <a:spcPts val="0"/>
              </a:spcAft>
              <a:defRPr/>
            </a:pPr>
            <a:endParaRPr lang="en-GB" dirty="0" smtClean="0"/>
          </a:p>
          <a:p>
            <a:pPr fontAlgn="auto">
              <a:spcBef>
                <a:spcPts val="0"/>
              </a:spcBef>
              <a:spcAft>
                <a:spcPts val="0"/>
              </a:spcAft>
              <a:defRPr/>
            </a:pPr>
            <a:r>
              <a:rPr lang="en-GB" dirty="0" smtClean="0"/>
              <a:t>Once they’ve got the data there are many ways criminals can use it to make money.  For example, they can:</a:t>
            </a:r>
          </a:p>
          <a:p>
            <a:pPr fontAlgn="auto">
              <a:spcBef>
                <a:spcPts val="0"/>
              </a:spcBef>
              <a:spcAft>
                <a:spcPts val="0"/>
              </a:spcAft>
              <a:defRPr/>
            </a:pPr>
            <a:endParaRPr lang="en-GB" dirty="0" smtClean="0">
              <a:solidFill>
                <a:srgbClr val="FF0000"/>
              </a:solidFill>
              <a:sym typeface="Wingdings" pitchFamily="2" charset="2"/>
            </a:endParaRPr>
          </a:p>
          <a:p>
            <a:pPr fontAlgn="auto">
              <a:spcBef>
                <a:spcPts val="0"/>
              </a:spcBef>
              <a:spcAft>
                <a:spcPts val="0"/>
              </a:spcAft>
              <a:buFont typeface="Arial" pitchFamily="34" charset="0"/>
              <a:buChar char="•"/>
              <a:defRPr/>
            </a:pPr>
            <a:r>
              <a:rPr lang="en-GB" dirty="0" smtClean="0">
                <a:solidFill>
                  <a:srgbClr val="FF0000"/>
                </a:solidFill>
                <a:sym typeface="Wingdings" pitchFamily="2" charset="2"/>
              </a:rPr>
              <a:t>Steal your money directly e.g. use your details to access your bank accounts or purchase items using your funds</a:t>
            </a:r>
          </a:p>
          <a:p>
            <a:pPr marL="514350" indent="-514350" fontAlgn="auto">
              <a:spcBef>
                <a:spcPts val="0"/>
              </a:spcBef>
              <a:spcAft>
                <a:spcPts val="0"/>
              </a:spcAft>
              <a:buFont typeface="Arial" pitchFamily="34" charset="0"/>
              <a:buChar char="•"/>
              <a:defRPr/>
            </a:pPr>
            <a:r>
              <a:rPr lang="en-GB" dirty="0" smtClean="0">
                <a:solidFill>
                  <a:srgbClr val="FF0000"/>
                </a:solidFill>
                <a:sym typeface="Wingdings" pitchFamily="2" charset="2"/>
              </a:rPr>
              <a:t>Sell your data </a:t>
            </a:r>
            <a:r>
              <a:rPr lang="en-GB" dirty="0" smtClean="0">
                <a:sym typeface="Wingdings" pitchFamily="2" charset="2"/>
              </a:rPr>
              <a:t>so others can steal your money (as previous)</a:t>
            </a:r>
          </a:p>
          <a:p>
            <a:pPr marL="514350" indent="-514350" fontAlgn="auto">
              <a:spcBef>
                <a:spcPts val="0"/>
              </a:spcBef>
              <a:spcAft>
                <a:spcPts val="0"/>
              </a:spcAft>
              <a:buFont typeface="Arial" pitchFamily="34" charset="0"/>
              <a:buChar char="•"/>
              <a:defRPr/>
            </a:pPr>
            <a:r>
              <a:rPr lang="en-GB" dirty="0" smtClean="0">
                <a:solidFill>
                  <a:srgbClr val="FF0000"/>
                </a:solidFill>
                <a:sym typeface="Wingdings" pitchFamily="2" charset="2"/>
              </a:rPr>
              <a:t>Trick your friends and family </a:t>
            </a:r>
            <a:r>
              <a:rPr lang="en-GB" dirty="0" smtClean="0">
                <a:sym typeface="Wingdings" pitchFamily="2" charset="2"/>
              </a:rPr>
              <a:t>into supplying personal data in order to steal their money e.g. the criminals pretend that they are you and get those close to you to hand over sensitive information like their bank account details.</a:t>
            </a:r>
          </a:p>
          <a:p>
            <a:pPr marL="514350" indent="-514350" fontAlgn="auto">
              <a:spcBef>
                <a:spcPts val="0"/>
              </a:spcBef>
              <a:spcAft>
                <a:spcPts val="0"/>
              </a:spcAft>
              <a:buFont typeface="Arial" pitchFamily="34" charset="0"/>
              <a:buChar char="•"/>
              <a:defRPr/>
            </a:pPr>
            <a:r>
              <a:rPr lang="en-GB" dirty="0" smtClean="0">
                <a:solidFill>
                  <a:srgbClr val="FF0000"/>
                </a:solidFill>
                <a:sym typeface="Wingdings" pitchFamily="2" charset="2"/>
              </a:rPr>
              <a:t>Sell your identity </a:t>
            </a:r>
            <a:r>
              <a:rPr lang="en-GB" dirty="0" smtClean="0">
                <a:sym typeface="Wingdings" pitchFamily="2" charset="2"/>
              </a:rPr>
              <a:t>so other criminals can pretend to be you – and then incur financial and legal liabilities in your name.</a:t>
            </a:r>
          </a:p>
          <a:p>
            <a:pPr marL="514350" indent="-514350" fontAlgn="auto">
              <a:spcBef>
                <a:spcPts val="0"/>
              </a:spcBef>
              <a:spcAft>
                <a:spcPts val="0"/>
              </a:spcAft>
              <a:buFont typeface="Arial" pitchFamily="34" charset="0"/>
              <a:buChar char="•"/>
              <a:defRPr/>
            </a:pPr>
            <a:r>
              <a:rPr lang="en-GB" dirty="0" smtClean="0">
                <a:solidFill>
                  <a:srgbClr val="FF0000"/>
                </a:solidFill>
                <a:sym typeface="Wingdings" pitchFamily="2" charset="2"/>
              </a:rPr>
              <a:t>Use your accounts </a:t>
            </a:r>
            <a:r>
              <a:rPr lang="en-GB" dirty="0" smtClean="0">
                <a:sym typeface="Wingdings" pitchFamily="2" charset="2"/>
              </a:rPr>
              <a:t>to spread spam, malware and more data theft scams!</a:t>
            </a:r>
          </a:p>
          <a:p>
            <a:pPr marL="514350" indent="-514350" fontAlgn="auto">
              <a:spcBef>
                <a:spcPts val="0"/>
              </a:spcBef>
              <a:spcAft>
                <a:spcPts val="0"/>
              </a:spcAft>
              <a:buFont typeface="Arial" pitchFamily="34" charset="0"/>
              <a:buChar char="•"/>
              <a:defRPr/>
            </a:pPr>
            <a:r>
              <a:rPr lang="en-GB" dirty="0" smtClean="0">
                <a:sym typeface="Wingdings" pitchFamily="2" charset="2"/>
              </a:rPr>
              <a:t>Sell your organisation’s data or sensitive information</a:t>
            </a:r>
          </a:p>
          <a:p>
            <a:pPr marL="514350" indent="-514350" fontAlgn="auto">
              <a:spcBef>
                <a:spcPts val="0"/>
              </a:spcBef>
              <a:spcAft>
                <a:spcPts val="0"/>
              </a:spcAft>
              <a:buFont typeface="Arial" pitchFamily="34" charset="0"/>
              <a:buChar char="•"/>
              <a:defRPr/>
            </a:pPr>
            <a:r>
              <a:rPr lang="en-GB" dirty="0" smtClean="0">
                <a:solidFill>
                  <a:srgbClr val="FF0000"/>
                </a:solidFill>
                <a:sym typeface="Wingdings" pitchFamily="2" charset="2"/>
              </a:rPr>
              <a:t>Blackmail</a:t>
            </a:r>
            <a:r>
              <a:rPr lang="en-GB" dirty="0" smtClean="0">
                <a:sym typeface="Wingdings" pitchFamily="2" charset="2"/>
              </a:rPr>
              <a:t> individuals and organisations – this is particularly pertinent for organisations when customer lists or industry secrets can be held to ransom</a:t>
            </a:r>
            <a:endParaRPr lang="en-GB" dirty="0" smtClean="0">
              <a:solidFill>
                <a:srgbClr val="FF0000"/>
              </a:solidFill>
              <a:sym typeface="Wingdings" pitchFamily="2" charset="2"/>
            </a:endParaRPr>
          </a:p>
          <a:p>
            <a:pPr fontAlgn="auto">
              <a:spcBef>
                <a:spcPts val="0"/>
              </a:spcBef>
              <a:spcAft>
                <a:spcPts val="0"/>
              </a:spcAft>
              <a:defRPr/>
            </a:pPr>
            <a:endParaRPr lang="en-GB" dirty="0" smtClean="0"/>
          </a:p>
          <a:p>
            <a:pPr fontAlgn="auto">
              <a:spcBef>
                <a:spcPts val="0"/>
              </a:spcBef>
              <a:spcAft>
                <a:spcPts val="0"/>
              </a:spcAft>
              <a:defRPr/>
            </a:pPr>
            <a:endParaRPr lang="en-GB"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E0DDC64-29A3-4FAA-830A-DCD5F2D3082A}" type="slidenum">
              <a:rPr lang="en-GB"/>
              <a:pPr fontAlgn="base">
                <a:spcBef>
                  <a:spcPct val="0"/>
                </a:spcBef>
                <a:spcAft>
                  <a:spcPct val="0"/>
                </a:spcAft>
              </a:pPr>
              <a:t>46</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GB" dirty="0" smtClean="0"/>
              <a:t>We’ve seen the risks from social media and how then work.  Now let’s turn our attention to how to use social media safely.  </a:t>
            </a:r>
          </a:p>
          <a:p>
            <a:pPr fontAlgn="auto">
              <a:spcBef>
                <a:spcPts val="0"/>
              </a:spcBef>
              <a:spcAft>
                <a:spcPts val="0"/>
              </a:spcAft>
              <a:defRPr/>
            </a:pPr>
            <a:endParaRPr lang="en-GB" dirty="0" smtClean="0"/>
          </a:p>
          <a:p>
            <a:pPr fontAlgn="auto">
              <a:spcBef>
                <a:spcPts val="0"/>
              </a:spcBef>
              <a:spcAft>
                <a:spcPts val="0"/>
              </a:spcAft>
              <a:defRPr/>
            </a:pPr>
            <a:r>
              <a:rPr lang="en-GB" dirty="0" smtClean="0"/>
              <a:t>You don’t have to stop using it!  The important thing to remember is to follow these simple safety guidelines so you and your organisation stay secure.</a:t>
            </a:r>
          </a:p>
          <a:p>
            <a:pPr fontAlgn="auto">
              <a:spcBef>
                <a:spcPts val="0"/>
              </a:spcBef>
              <a:spcAft>
                <a:spcPts val="0"/>
              </a:spcAft>
              <a:defRPr/>
            </a:pPr>
            <a:endParaRPr lang="en-GB" dirty="0" smtClean="0"/>
          </a:p>
          <a:p>
            <a:pPr marL="367200" indent="-367200" fontAlgn="auto">
              <a:spcBef>
                <a:spcPts val="0"/>
              </a:spcBef>
              <a:spcAft>
                <a:spcPts val="1000"/>
              </a:spcAft>
              <a:buClr>
                <a:srgbClr val="3399FF"/>
              </a:buClr>
              <a:defRPr/>
            </a:pPr>
            <a:r>
              <a:rPr lang="en-GB" dirty="0" smtClean="0">
                <a:solidFill>
                  <a:srgbClr val="595959"/>
                </a:solidFill>
                <a:latin typeface="Arial Bold"/>
                <a:cs typeface="Arial Bold"/>
              </a:rPr>
              <a:t>KNOW THE RULES - check your organisation’s policy on social networking.  Make sure you stick within your organisation’s rule</a:t>
            </a:r>
          </a:p>
          <a:p>
            <a:pPr marL="367200" indent="-367200" fontAlgn="auto">
              <a:spcBef>
                <a:spcPts val="0"/>
              </a:spcBef>
              <a:spcAft>
                <a:spcPts val="1000"/>
              </a:spcAft>
              <a:buClr>
                <a:srgbClr val="3399FF"/>
              </a:buClr>
              <a:defRPr/>
            </a:pPr>
            <a:endParaRPr lang="en-GB" dirty="0" smtClean="0">
              <a:solidFill>
                <a:srgbClr val="595959"/>
              </a:solidFill>
              <a:latin typeface="Arial Bold"/>
              <a:cs typeface="Arial Bold"/>
            </a:endParaRPr>
          </a:p>
          <a:p>
            <a:pPr marL="367200" indent="-367200" fontAlgn="auto">
              <a:spcBef>
                <a:spcPts val="0"/>
              </a:spcBef>
              <a:spcAft>
                <a:spcPts val="1000"/>
              </a:spcAft>
              <a:buClr>
                <a:srgbClr val="3399FF"/>
              </a:buClr>
              <a:defRPr/>
            </a:pPr>
            <a:r>
              <a:rPr lang="en-GB" dirty="0" smtClean="0">
                <a:solidFill>
                  <a:srgbClr val="595959"/>
                </a:solidFill>
                <a:latin typeface="Arial Bold"/>
                <a:cs typeface="Arial Bold"/>
              </a:rPr>
              <a:t>USE SECURE PASSWORDS - minimum 14 characters including non-letters. The onus is on you to ensure the hackers can’t crack your passwords and access all the valuable information they hide.</a:t>
            </a:r>
          </a:p>
          <a:p>
            <a:pPr marL="367200" indent="-367200" fontAlgn="auto">
              <a:spcBef>
                <a:spcPts val="0"/>
              </a:spcBef>
              <a:spcAft>
                <a:spcPts val="1000"/>
              </a:spcAft>
              <a:buClr>
                <a:srgbClr val="3399FF"/>
              </a:buClr>
              <a:defRPr/>
            </a:pPr>
            <a:endParaRPr lang="en-GB" dirty="0" smtClean="0">
              <a:solidFill>
                <a:srgbClr val="595959"/>
              </a:solidFill>
              <a:latin typeface="Arial Bold"/>
              <a:cs typeface="Arial Bold"/>
            </a:endParaRPr>
          </a:p>
          <a:p>
            <a:pPr marL="367200" indent="-367200" fontAlgn="auto">
              <a:spcBef>
                <a:spcPts val="0"/>
              </a:spcBef>
              <a:spcAft>
                <a:spcPts val="1000"/>
              </a:spcAft>
              <a:buClr>
                <a:srgbClr val="3399FF"/>
              </a:buClr>
              <a:defRPr/>
            </a:pPr>
            <a:r>
              <a:rPr lang="en-GB" dirty="0" smtClean="0">
                <a:solidFill>
                  <a:srgbClr val="595959"/>
                </a:solidFill>
                <a:latin typeface="Arial Bold"/>
                <a:cs typeface="Arial Bold"/>
              </a:rPr>
              <a:t>CHECK THE DEFAULT SETTINGS - don’t providing personal information by default.  By their nature social networking social networking sites want to encourage sharing and interaction, so often the default settings leave you open to strangers accessing your information.  Make sure you check the defaults and where necessary update yours to make them more secure.</a:t>
            </a:r>
          </a:p>
          <a:p>
            <a:pPr marL="367200" indent="-367200" fontAlgn="auto">
              <a:spcBef>
                <a:spcPts val="0"/>
              </a:spcBef>
              <a:spcAft>
                <a:spcPts val="1000"/>
              </a:spcAft>
              <a:buClr>
                <a:srgbClr val="3399FF"/>
              </a:buClr>
              <a:defRPr/>
            </a:pPr>
            <a:endParaRPr lang="en-GB" dirty="0" smtClean="0">
              <a:solidFill>
                <a:srgbClr val="595959"/>
              </a:solidFill>
              <a:latin typeface="Arial Bold"/>
              <a:cs typeface="Arial Bold"/>
            </a:endParaRPr>
          </a:p>
          <a:p>
            <a:pPr marL="367200" indent="-367200" fontAlgn="auto">
              <a:spcBef>
                <a:spcPts val="0"/>
              </a:spcBef>
              <a:spcAft>
                <a:spcPts val="1000"/>
              </a:spcAft>
              <a:buClr>
                <a:srgbClr val="3399FF"/>
              </a:buClr>
              <a:defRPr/>
            </a:pPr>
            <a:r>
              <a:rPr lang="en-GB" dirty="0" smtClean="0">
                <a:solidFill>
                  <a:srgbClr val="595959"/>
                </a:solidFill>
                <a:latin typeface="Arial Bold"/>
                <a:cs typeface="Arial Bold"/>
              </a:rPr>
              <a:t>BE PICTURE PRUDENT - think before posting images that might cause embarrassment to either you or your organisation.   Although the photo might be funny, do you really want everyone to see it!</a:t>
            </a:r>
          </a:p>
          <a:p>
            <a:pPr marL="367200" indent="-367200" fontAlgn="auto">
              <a:spcBef>
                <a:spcPts val="0"/>
              </a:spcBef>
              <a:spcAft>
                <a:spcPts val="1000"/>
              </a:spcAft>
              <a:buClr>
                <a:srgbClr val="3399FF"/>
              </a:buClr>
              <a:defRPr/>
            </a:pPr>
            <a:endParaRPr lang="en-GB" dirty="0" smtClean="0">
              <a:solidFill>
                <a:srgbClr val="595959"/>
              </a:solidFill>
              <a:latin typeface="Arial Bold"/>
              <a:cs typeface="Arial Bold"/>
            </a:endParaRPr>
          </a:p>
          <a:p>
            <a:pPr marL="367200" indent="-367200" fontAlgn="auto">
              <a:spcBef>
                <a:spcPts val="0"/>
              </a:spcBef>
              <a:spcAft>
                <a:spcPts val="1000"/>
              </a:spcAft>
              <a:buClr>
                <a:srgbClr val="3399FF"/>
              </a:buClr>
              <a:defRPr/>
            </a:pPr>
            <a:r>
              <a:rPr lang="en-GB" dirty="0" smtClean="0">
                <a:solidFill>
                  <a:srgbClr val="595959"/>
                </a:solidFill>
                <a:latin typeface="Arial Bold"/>
                <a:cs typeface="Arial Bold"/>
              </a:rPr>
              <a:t>BEWARE OF BIG BROTHER - assume everyone can read your posts, including hackers!  Always play safe and work on the assumption that your posts are not secure, so only share information you are happy to be in the public sphere.</a:t>
            </a:r>
          </a:p>
          <a:p>
            <a:pPr marL="367200" indent="-367200" fontAlgn="auto">
              <a:spcBef>
                <a:spcPts val="0"/>
              </a:spcBef>
              <a:spcAft>
                <a:spcPts val="1000"/>
              </a:spcAft>
              <a:buClr>
                <a:srgbClr val="3399FF"/>
              </a:buClr>
              <a:defRPr/>
            </a:pPr>
            <a:endParaRPr lang="en-GB" dirty="0" smtClean="0">
              <a:solidFill>
                <a:srgbClr val="595959"/>
              </a:solidFill>
              <a:latin typeface="Arial Bold"/>
              <a:cs typeface="Arial Bold"/>
            </a:endParaRPr>
          </a:p>
          <a:p>
            <a:pPr marL="367200" indent="-367200" fontAlgn="auto">
              <a:spcBef>
                <a:spcPts val="0"/>
              </a:spcBef>
              <a:spcAft>
                <a:spcPts val="1000"/>
              </a:spcAft>
              <a:buClr>
                <a:srgbClr val="3399FF"/>
              </a:buClr>
              <a:defRPr/>
            </a:pPr>
            <a:r>
              <a:rPr lang="en-GB" dirty="0" smtClean="0">
                <a:solidFill>
                  <a:srgbClr val="595959"/>
                </a:solidFill>
                <a:latin typeface="Arial Bold"/>
                <a:cs typeface="Arial Bold"/>
              </a:rPr>
              <a:t>SECURE YOUR COMPUTERS - use up-to-date security software and firewalls.    Malware is a serious threat through social media and it’s essential to make sure any computer you use is protected against viruses, Trojans and other malware threats.</a:t>
            </a:r>
          </a:p>
          <a:p>
            <a:pPr marL="367200" indent="-367200" fontAlgn="auto">
              <a:spcBef>
                <a:spcPts val="0"/>
              </a:spcBef>
              <a:spcAft>
                <a:spcPts val="1000"/>
              </a:spcAft>
              <a:buClr>
                <a:srgbClr val="3399FF"/>
              </a:buClr>
              <a:defRPr/>
            </a:pPr>
            <a:endParaRPr lang="en-GB" dirty="0" smtClean="0">
              <a:solidFill>
                <a:srgbClr val="595959"/>
              </a:solidFill>
              <a:latin typeface="Arial Bold"/>
              <a:cs typeface="Arial Bold"/>
            </a:endParaRPr>
          </a:p>
          <a:p>
            <a:pPr marL="367200" indent="-367200" fontAlgn="auto">
              <a:spcBef>
                <a:spcPts val="0"/>
              </a:spcBef>
              <a:spcAft>
                <a:spcPts val="1000"/>
              </a:spcAft>
              <a:buClr>
                <a:srgbClr val="3399FF"/>
              </a:buClr>
              <a:defRPr/>
            </a:pPr>
            <a:r>
              <a:rPr lang="en-GB" dirty="0" smtClean="0">
                <a:solidFill>
                  <a:srgbClr val="595959"/>
                </a:solidFill>
                <a:latin typeface="Arial Bold"/>
                <a:cs typeface="Arial Bold"/>
              </a:rPr>
              <a:t>THINK BEFORE YOU CLICK - if the email looks dodgy it probably is.  Resist the urge to automatically click on a link.  Check before you click – does it look legitimate, is it realistic that the person who appears to have sent it really did.</a:t>
            </a:r>
          </a:p>
          <a:p>
            <a:pPr marL="367200" indent="-367200" fontAlgn="auto">
              <a:spcBef>
                <a:spcPts val="0"/>
              </a:spcBef>
              <a:spcAft>
                <a:spcPts val="1000"/>
              </a:spcAft>
              <a:buClr>
                <a:srgbClr val="3399FF"/>
              </a:buClr>
              <a:defRPr/>
            </a:pPr>
            <a:endParaRPr lang="en-GB" dirty="0" smtClean="0">
              <a:solidFill>
                <a:srgbClr val="595959"/>
              </a:solidFill>
              <a:latin typeface="Arial Bold"/>
              <a:cs typeface="Arial Bold"/>
            </a:endParaRPr>
          </a:p>
          <a:p>
            <a:pPr marL="367200" indent="-367200" fontAlgn="auto">
              <a:spcBef>
                <a:spcPts val="0"/>
              </a:spcBef>
              <a:spcAft>
                <a:spcPts val="1000"/>
              </a:spcAft>
              <a:buClr>
                <a:srgbClr val="3399FF"/>
              </a:buClr>
              <a:defRPr/>
            </a:pPr>
            <a:r>
              <a:rPr lang="en-GB" dirty="0" smtClean="0">
                <a:solidFill>
                  <a:srgbClr val="595959"/>
                </a:solidFill>
                <a:latin typeface="Arial Bold"/>
                <a:cs typeface="Arial Bold"/>
              </a:rPr>
              <a:t>STRANGER DANGER - beware of unsolicited invitations from spammers.  Responding to a spam email confirms to the spammer that your email address is live, and therefore can be sold on to other cyber criminals.  If you are unsure about the sender, think before you click or respond.</a:t>
            </a:r>
          </a:p>
          <a:p>
            <a:pPr fontAlgn="auto">
              <a:spcBef>
                <a:spcPts val="0"/>
              </a:spcBef>
              <a:spcAft>
                <a:spcPts val="0"/>
              </a:spcAft>
              <a:defRPr/>
            </a:pPr>
            <a:endParaRPr lang="en-GB" dirty="0" smtClean="0"/>
          </a:p>
          <a:p>
            <a:pPr fontAlgn="auto">
              <a:spcBef>
                <a:spcPts val="0"/>
              </a:spcBef>
              <a:spcAft>
                <a:spcPts val="0"/>
              </a:spcAft>
              <a:defRPr/>
            </a:pPr>
            <a:endParaRPr lang="en-GB" dirty="0" smtClean="0"/>
          </a:p>
          <a:p>
            <a:pPr fontAlgn="auto">
              <a:spcBef>
                <a:spcPts val="0"/>
              </a:spcBef>
              <a:spcAft>
                <a:spcPts val="0"/>
              </a:spcAft>
              <a:defRPr/>
            </a:pPr>
            <a:endParaRPr lang="en-GB"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1370806-C21A-4DD2-90D1-8B0B1AA4C024}" type="slidenum">
              <a:rPr lang="en-GB"/>
              <a:pPr fontAlgn="base">
                <a:spcBef>
                  <a:spcPct val="0"/>
                </a:spcBef>
                <a:spcAft>
                  <a:spcPct val="0"/>
                </a:spcAft>
              </a:pPr>
              <a:t>47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SS</a:t>
            </a:r>
            <a:fld id="{4C8A37F9-4BBB-4D89-9E62-F3A5F62E4D18}" type="slidenum">
              <a:rPr lang="en-US"/>
              <a:pPr/>
              <a:t>33</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pPr marL="216233" indent="-216233">
              <a:buFontTx/>
              <a:buChar char="•"/>
            </a:pPr>
            <a:r>
              <a:rPr lang="en-US"/>
              <a:t>MySpace was started as a Web site to showcase new and upcoming bands and musicians</a:t>
            </a:r>
          </a:p>
          <a:p>
            <a:pPr marL="216233" indent="-216233">
              <a:buFontTx/>
              <a:buChar char="•"/>
            </a:pPr>
            <a:r>
              <a:rPr lang="en-US"/>
              <a:t>Currently one of the most popular “online social networking” Web sites</a:t>
            </a:r>
          </a:p>
          <a:p>
            <a:pPr marL="216233" indent="-216233">
              <a:buFontTx/>
              <a:buChar char="•"/>
            </a:pPr>
            <a:r>
              <a:rPr lang="en-US"/>
              <a:t>One of the hottest sites for people to share information and interests and interact with each other; allows users to connect with friends and meet new people</a:t>
            </a:r>
          </a:p>
          <a:p>
            <a:pPr marL="216233" indent="-216233">
              <a:buFontTx/>
              <a:buChar char="•"/>
            </a:pPr>
            <a:r>
              <a:rPr lang="en-US"/>
              <a:t>A place where people can create their own Web pages displaying their personality, interests, and hobbies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SS</a:t>
            </a:r>
            <a:fld id="{4E8E7088-0C58-489D-A809-6AE1F53E6D63}" type="slidenum">
              <a:rPr lang="en-US"/>
              <a:pPr/>
              <a:t>34</a:t>
            </a:fld>
            <a:endParaRPr lang="en-US"/>
          </a:p>
        </p:txBody>
      </p:sp>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p:txBody>
          <a:bodyPr/>
          <a:lstStyle/>
          <a:p>
            <a:pPr marL="216233" indent="-216233">
              <a:buFontTx/>
              <a:buChar char="•"/>
            </a:pPr>
            <a:r>
              <a:rPr lang="en-US"/>
              <a:t>You can create a personal Web page that displays your hobbies, favorite movies and TV shows, favorite books, heroes, and more. You can also keep a blog (online diary).</a:t>
            </a:r>
          </a:p>
          <a:p>
            <a:pPr marL="216233" indent="-216233">
              <a:buFontTx/>
              <a:buChar char="•"/>
            </a:pPr>
            <a:r>
              <a:rPr lang="en-US"/>
              <a:t>You can keep in touch with your friends through e-mail and instant messaging. You can post comments on friends’ profiles. You can also find and reconnect with old friends.</a:t>
            </a:r>
          </a:p>
          <a:p>
            <a:pPr marL="216233" indent="-216233">
              <a:buFontTx/>
              <a:buChar char="•"/>
            </a:pPr>
            <a:r>
              <a:rPr lang="en-US"/>
              <a:t>You can meet new people outside of your local community. MySpace gives you the opportunity to connect with people all over the world. You can find new friends who share the same interests.</a:t>
            </a:r>
          </a:p>
          <a:p>
            <a:pPr marL="216233" indent="-216233">
              <a:buFontTx/>
              <a:buChar char="•"/>
            </a:pPr>
            <a:r>
              <a:rPr lang="en-US"/>
              <a:t>You can browse endless information and discover new ideas. You can research new hobbies and interests.</a:t>
            </a:r>
          </a:p>
          <a:p>
            <a:pPr marL="216233" indent="-216233">
              <a:buFontTx/>
              <a:buChar char="•"/>
            </a:pPr>
            <a:r>
              <a:rPr lang="en-US"/>
              <a:t>MySpace can also be used to plan and post school activities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SS</a:t>
            </a:r>
            <a:fld id="{04BDFEAC-8B1A-4238-8921-76895C7E215B}" type="slidenum">
              <a:rPr lang="en-US"/>
              <a:pPr/>
              <a:t>35</a:t>
            </a:fld>
            <a:endParaRPr lang="en-US"/>
          </a:p>
        </p:txBody>
      </p:sp>
      <p:sp>
        <p:nvSpPr>
          <p:cNvPr id="115714" name="Rectangle 1026"/>
          <p:cNvSpPr>
            <a:spLocks noGrp="1" noRot="1" noChangeAspect="1" noChangeArrowheads="1" noTextEdit="1"/>
          </p:cNvSpPr>
          <p:nvPr>
            <p:ph type="sldImg"/>
          </p:nvPr>
        </p:nvSpPr>
        <p:spPr>
          <a:ln/>
        </p:spPr>
      </p:sp>
      <p:sp>
        <p:nvSpPr>
          <p:cNvPr id="115715" name="Rectangle 1027"/>
          <p:cNvSpPr>
            <a:spLocks noGrp="1" noChangeArrowheads="1"/>
          </p:cNvSpPr>
          <p:nvPr>
            <p:ph type="body" idx="1"/>
          </p:nvPr>
        </p:nvSpPr>
        <p:spPr/>
        <p:txBody>
          <a:bodyPr/>
          <a:lstStyle/>
          <a:p>
            <a:pPr marL="216233" indent="-216233">
              <a:buFontTx/>
              <a:buChar char="•"/>
            </a:pPr>
            <a:r>
              <a:rPr lang="en-US"/>
              <a:t>Although it is still used by bands and musicians, the majority of MySpace users are there to browse, learn, and meet new people</a:t>
            </a:r>
          </a:p>
          <a:p>
            <a:pPr marL="216233" indent="-216233">
              <a:buFontTx/>
              <a:buChar char="•"/>
            </a:pPr>
            <a:r>
              <a:rPr lang="en-US"/>
              <a:t>Anyone who can use a computer can access the Web site and obtain a MySpace account. MySpace is absolutely </a:t>
            </a:r>
            <a:r>
              <a:rPr lang="en-US" u="sng"/>
              <a:t>free</a:t>
            </a:r>
            <a:r>
              <a:rPr lang="en-US"/>
              <a:t> for all users.</a:t>
            </a:r>
          </a:p>
          <a:p>
            <a:pPr marL="216233" indent="-216233">
              <a:buFontTx/>
              <a:buChar char="•"/>
            </a:pPr>
            <a:r>
              <a:rPr lang="en-US"/>
              <a:t>Although anyone can use MySpace, 22% of registered users are under the age of 18</a:t>
            </a:r>
          </a:p>
          <a:p>
            <a:pPr marL="216233" indent="-216233">
              <a:buFontTx/>
              <a:buChar char="•"/>
            </a:pPr>
            <a:r>
              <a:rPr lang="en-US"/>
              <a:t>MySpace is very popular with middle and high school students</a:t>
            </a:r>
          </a:p>
          <a:p>
            <a:pPr marL="216233" indent="-216233">
              <a:buFontTx/>
              <a:buChar char="•"/>
            </a:pPr>
            <a:r>
              <a:rPr lang="en-US"/>
              <a:t>Currently, there are more than 60 million MySpace members</a:t>
            </a:r>
          </a:p>
          <a:p>
            <a:pPr marL="216233" indent="-216233"/>
            <a:endParaRPr lang="en-US" sz="1300">
              <a:latin typeface="Times New Roman" pitchFamily="18" charset="0"/>
            </a:endParaRPr>
          </a:p>
          <a:p>
            <a:pPr marL="216233" indent="-216233"/>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51DA79-5432-BE48-8138-80656DEA0418}" type="slidenum">
              <a:rPr lang="en-US" smtClean="0"/>
              <a:pPr/>
              <a:t>39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GB" dirty="0" smtClean="0"/>
              <a:t>Generally the threats can be split into two camps</a:t>
            </a:r>
          </a:p>
          <a:p>
            <a:pPr fontAlgn="auto">
              <a:spcBef>
                <a:spcPts val="0"/>
              </a:spcBef>
              <a:spcAft>
                <a:spcPts val="0"/>
              </a:spcAft>
              <a:defRPr/>
            </a:pPr>
            <a:endParaRPr lang="en-GB" dirty="0" smtClean="0"/>
          </a:p>
          <a:p>
            <a:pPr marL="228600" indent="-228600" fontAlgn="auto">
              <a:spcBef>
                <a:spcPts val="0"/>
              </a:spcBef>
              <a:spcAft>
                <a:spcPts val="0"/>
              </a:spcAft>
              <a:buFontTx/>
              <a:buAutoNum type="arabicPeriod"/>
              <a:defRPr/>
            </a:pPr>
            <a:r>
              <a:rPr lang="en-GB" dirty="0" smtClean="0"/>
              <a:t>Information volunteered by users – either deliberately or inadvertently</a:t>
            </a:r>
          </a:p>
          <a:p>
            <a:pPr marL="228600" indent="-228600" fontAlgn="auto">
              <a:spcBef>
                <a:spcPts val="0"/>
              </a:spcBef>
              <a:spcAft>
                <a:spcPts val="0"/>
              </a:spcAft>
              <a:buFontTx/>
              <a:buAutoNum type="arabicPeriod"/>
              <a:defRPr/>
            </a:pPr>
            <a:r>
              <a:rPr lang="en-GB" dirty="0" smtClean="0"/>
              <a:t>Social networking attacks</a:t>
            </a:r>
          </a:p>
          <a:p>
            <a:pPr marL="228600" indent="-228600" fontAlgn="auto">
              <a:spcBef>
                <a:spcPts val="0"/>
              </a:spcBef>
              <a:spcAft>
                <a:spcPts val="0"/>
              </a:spcAft>
              <a:buFontTx/>
              <a:buAutoNum type="arabicPeriod"/>
              <a:defRPr/>
            </a:pPr>
            <a:endParaRPr lang="en-GB" dirty="0" smtClean="0"/>
          </a:p>
          <a:p>
            <a:pPr marL="228600" indent="-228600" fontAlgn="auto">
              <a:spcBef>
                <a:spcPts val="0"/>
              </a:spcBef>
              <a:spcAft>
                <a:spcPts val="0"/>
              </a:spcAft>
              <a:defRPr/>
            </a:pPr>
            <a:r>
              <a:rPr lang="en-GB" dirty="0" smtClean="0"/>
              <a:t>Let’s now look at these two aspects in more detail</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E441760-8C74-462C-831D-DD56F2DBFD24}" type="slidenum">
              <a:rPr lang="en-GB"/>
              <a:pPr fontAlgn="base">
                <a:spcBef>
                  <a:spcPct val="0"/>
                </a:spcBef>
                <a:spcAft>
                  <a:spcPct val="0"/>
                </a:spcAft>
              </a:pPr>
              <a:t>42</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The first type of threat, information from users, is by far the simpler – because it’s all about an individual’s direct actions.</a:t>
            </a:r>
          </a:p>
          <a:p>
            <a:pPr>
              <a:spcBef>
                <a:spcPct val="0"/>
              </a:spcBef>
            </a:pPr>
            <a:endParaRPr lang="en-US" smtClean="0"/>
          </a:p>
          <a:p>
            <a:pPr>
              <a:spcBef>
                <a:spcPct val="0"/>
              </a:spcBef>
            </a:pPr>
            <a:r>
              <a:rPr lang="en-US" smtClean="0"/>
              <a:t>Revealing sensitive information on a social networking site is a big threat.  Examples of the type of information include</a:t>
            </a:r>
          </a:p>
          <a:p>
            <a:pPr>
              <a:spcBef>
                <a:spcPct val="0"/>
              </a:spcBef>
            </a:pPr>
            <a:r>
              <a:rPr lang="en-US" smtClean="0"/>
              <a:t> - confidential sales figures – which are gold dust to the competition</a:t>
            </a:r>
          </a:p>
          <a:p>
            <a:pPr>
              <a:spcBef>
                <a:spcPct val="0"/>
              </a:spcBef>
            </a:pPr>
            <a:r>
              <a:rPr lang="en-US" smtClean="0"/>
              <a:t> - negative comments about colleagues – which can be intimidating and bullying</a:t>
            </a:r>
          </a:p>
          <a:p>
            <a:pPr>
              <a:spcBef>
                <a:spcPct val="0"/>
              </a:spcBef>
            </a:pPr>
            <a:r>
              <a:rPr lang="en-US" smtClean="0"/>
              <a:t> - industry secrets – which destroy the organisation’s competitive advantage</a:t>
            </a:r>
          </a:p>
          <a:p>
            <a:pPr>
              <a:spcBef>
                <a:spcPct val="0"/>
              </a:spcBef>
            </a:pPr>
            <a:r>
              <a:rPr lang="en-US" smtClean="0"/>
              <a:t> - personally identifiable information on customers – which has data protection implications</a:t>
            </a:r>
          </a:p>
          <a:p>
            <a:pPr>
              <a:spcBef>
                <a:spcPct val="0"/>
              </a:spcBef>
            </a:pPr>
            <a:endParaRPr lang="en-US" smtClean="0"/>
          </a:p>
          <a:p>
            <a:pPr>
              <a:spcBef>
                <a:spcPct val="0"/>
              </a:spcBef>
            </a:pPr>
            <a:r>
              <a:rPr lang="en-US" smtClean="0"/>
              <a:t>This information can be made public both deliberately – such as a revenge attack – or, most commonly, inadvertently.  Often lax privacy settings mean that when you think you’re sharing information with just a select group of people it is actually visible to wider groups, including complete strangers. </a:t>
            </a:r>
          </a:p>
          <a:p>
            <a:pPr>
              <a:spcBef>
                <a:spcPct val="0"/>
              </a:spcBef>
            </a:pPr>
            <a:endParaRPr lang="en-US" smtClean="0"/>
          </a:p>
          <a:p>
            <a:pPr>
              <a:spcBef>
                <a:spcPct val="0"/>
              </a:spcBef>
            </a:pPr>
            <a:r>
              <a:rPr lang="en-US" smtClean="0"/>
              <a:t>By their nature social networking sites want to encourage sharing and openness, and this is reflected in the default settings .  However from a security perspective, this is a dangerous approach and opens up a huge security hole.</a:t>
            </a:r>
          </a:p>
          <a:p>
            <a:pPr>
              <a:spcBef>
                <a:spcPct val="0"/>
              </a:spcBef>
            </a:pPr>
            <a:endParaRPr lang="en-US" smtClean="0"/>
          </a:p>
          <a:p>
            <a:pPr>
              <a:spcBef>
                <a:spcPct val="0"/>
              </a:spcBef>
            </a:pPr>
            <a:r>
              <a:rPr lang="en-US" smtClean="0"/>
              <a:t>The end result can be damaged reputations – both for the individual and their organisation.  It can also be wider damage to the organisation such as through lost business, or fines from regulators.</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DD1A355-C351-4DA5-80ED-868103A9FC39}" type="slidenum">
              <a:rPr lang="en-US"/>
              <a:pPr fontAlgn="base">
                <a:spcBef>
                  <a:spcPct val="0"/>
                </a:spcBef>
                <a:spcAft>
                  <a:spcPct val="0"/>
                </a:spcAft>
              </a:pPr>
              <a:t>43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The other element, social networking attacks, is much more complex as it’s now become real big business.  We’re going to spend a bit of time looking at the motivation for these attacks and how they work in practice.</a:t>
            </a:r>
          </a:p>
          <a:p>
            <a:pPr>
              <a:spcBef>
                <a:spcPct val="0"/>
              </a:spcBef>
            </a:pPr>
            <a:endParaRPr lang="en-GB" smtClean="0"/>
          </a:p>
          <a:p>
            <a:pPr>
              <a:spcBef>
                <a:spcPct val="0"/>
              </a:spcBef>
            </a:pPr>
            <a:r>
              <a:rPr lang="en-GB" smtClean="0"/>
              <a:t>Back in the days when computers were in their infancy, most hackers just wanted to show off skill and knowledge.</a:t>
            </a:r>
          </a:p>
          <a:p>
            <a:pPr>
              <a:spcBef>
                <a:spcPct val="0"/>
              </a:spcBef>
            </a:pPr>
            <a:endParaRPr lang="en-GB" smtClean="0"/>
          </a:p>
          <a:p>
            <a:pPr>
              <a:spcBef>
                <a:spcPct val="0"/>
              </a:spcBef>
            </a:pPr>
            <a:r>
              <a:rPr lang="en-GB" smtClean="0"/>
              <a:t>Cybercrime </a:t>
            </a:r>
            <a:r>
              <a:rPr lang="en-US" smtClean="0"/>
              <a:t>has now evolved into organised criminal activity, with the lure of large amounts of money.</a:t>
            </a:r>
            <a:r>
              <a:rPr lang="en-GB" smtClean="0"/>
              <a:t>  A whole economy has sprung up around the abuse of other people’s computers and their data. </a:t>
            </a:r>
          </a:p>
          <a:p>
            <a:pPr>
              <a:spcBef>
                <a:spcPct val="0"/>
              </a:spcBef>
            </a:pPr>
            <a:endParaRPr lang="en-GB" smtClean="0"/>
          </a:p>
          <a:p>
            <a:pPr>
              <a:spcBef>
                <a:spcPct val="0"/>
              </a:spcBef>
            </a:pPr>
            <a:r>
              <a:rPr lang="en-GB" smtClean="0"/>
              <a:t>And as the digital generation continues to embrace social media for personal and work or study purposes, so hackers are targeted social networking sites with their financially-motivated attacks.</a:t>
            </a:r>
          </a:p>
          <a:p>
            <a:pPr>
              <a:spcBef>
                <a:spcPct val="0"/>
              </a:spcBef>
            </a:pPr>
            <a:endParaRPr lang="en-GB" smtClean="0"/>
          </a:p>
          <a:p>
            <a:pPr>
              <a:spcBef>
                <a:spcPct val="0"/>
              </a:spcBef>
            </a:pPr>
            <a:r>
              <a:rPr lang="en-GB" smtClean="0"/>
              <a:t>When personal glory was the goal, attacks were invariably highly visible so the hackers could show-off their achievements.  However now that the main motivation is financial the threats are often silent and hidden – the hackers don’t want you to find out as this would hamper their activities.</a:t>
            </a:r>
          </a:p>
          <a:p>
            <a:pPr>
              <a:spcBef>
                <a:spcPct val="0"/>
              </a:spcBef>
            </a:pPr>
            <a:endParaRPr lang="en-GB"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2003FE7-4EAB-4BD9-8225-5B6F37E83A6C}" type="slidenum">
              <a:rPr lang="en-GB"/>
              <a:pPr fontAlgn="base">
                <a:spcBef>
                  <a:spcPct val="0"/>
                </a:spcBef>
                <a:spcAft>
                  <a:spcPct val="0"/>
                </a:spcAft>
              </a:pPr>
              <a:t>44</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Social networking accounts are valuable to hackers</a:t>
            </a:r>
          </a:p>
          <a:p>
            <a:pPr>
              <a:spcBef>
                <a:spcPct val="0"/>
              </a:spcBef>
            </a:pPr>
            <a:endParaRPr lang="en-US" smtClean="0"/>
          </a:p>
          <a:p>
            <a:pPr>
              <a:spcBef>
                <a:spcPct val="0"/>
              </a:spcBef>
            </a:pPr>
            <a:r>
              <a:rPr lang="en-US" smtClean="0"/>
              <a:t>They can use them to send spam, spread malware, steal identities..</a:t>
            </a:r>
          </a:p>
          <a:p>
            <a:pPr>
              <a:spcBef>
                <a:spcPct val="0"/>
              </a:spcBef>
            </a:pPr>
            <a:endParaRPr lang="en-US" smtClean="0"/>
          </a:p>
          <a:p>
            <a:pPr>
              <a:spcBef>
                <a:spcPct val="0"/>
              </a:spcBef>
            </a:pPr>
            <a:r>
              <a:rPr lang="en-US" smtClean="0"/>
              <a:t>… and their end goal is usually to steal data in order to make money</a:t>
            </a:r>
          </a:p>
          <a:p>
            <a:pPr>
              <a:spcBef>
                <a:spcPct val="0"/>
              </a:spcBef>
            </a:pPr>
            <a:endParaRPr 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9FF0259-914D-4A1F-9C1E-FD10CB518490}" type="slidenum">
              <a:rPr lang="en-US"/>
              <a:pPr fontAlgn="base">
                <a:spcBef>
                  <a:spcPct val="0"/>
                </a:spcBef>
                <a:spcAft>
                  <a:spcPct val="0"/>
                </a:spcAft>
              </a:pPr>
              <a:t>45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FAD19AB3-4C81-481D-B480-B23560F5DE51}" type="datetimeFigureOut">
              <a:rPr lang="en-US" smtClean="0"/>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A76AA-8C9D-400F-AC78-C497A793BA76}"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D19AB3-4C81-481D-B480-B23560F5DE51}" type="datetimeFigureOut">
              <a:rPr lang="en-US" smtClean="0"/>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A76AA-8C9D-400F-AC78-C497A793BA7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D19AB3-4C81-481D-B480-B23560F5DE51}" type="datetimeFigureOut">
              <a:rPr lang="en-US" smtClean="0"/>
              <a:t>4/12/2011</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3C0A76AA-8C9D-400F-AC78-C497A793BA7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EDB5694A-20A9-41DE-BD50-C9490F685AEC}" type="slidenum">
              <a:rPr lang="en-US"/>
              <a:pPr/>
              <a:t>‹#›</a:t>
            </a:fld>
            <a:endParaRPr lang="en-US"/>
          </a:p>
        </p:txBody>
      </p:sp>
    </p:spTree>
    <p:extLst>
      <p:ext uri="{BB962C8B-B14F-4D97-AF65-F5344CB8AC3E}">
        <p14:creationId xmlns:p14="http://schemas.microsoft.com/office/powerpoint/2010/main" val="1030538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315200" cy="914400"/>
          </a:xfrm>
        </p:spPr>
        <p:txBody>
          <a:bodyPr/>
          <a:lstStyle/>
          <a:p>
            <a:r>
              <a:rPr lang="en-US"/>
              <a:t>Click to edit Master title style</a:t>
            </a:r>
          </a:p>
        </p:txBody>
      </p:sp>
      <p:sp>
        <p:nvSpPr>
          <p:cNvPr id="3" name="Table Placeholder 2"/>
          <p:cNvSpPr>
            <a:spLocks noGrp="1"/>
          </p:cNvSpPr>
          <p:nvPr>
            <p:ph type="tbl" idx="1"/>
          </p:nvPr>
        </p:nvSpPr>
        <p:spPr>
          <a:xfrm>
            <a:off x="457200" y="1143000"/>
            <a:ext cx="8229600" cy="5029200"/>
          </a:xfrm>
        </p:spPr>
        <p:txBody>
          <a:bodyPr/>
          <a:lstStyle/>
          <a:p>
            <a:endParaRPr lang="en-US"/>
          </a:p>
        </p:txBody>
      </p:sp>
      <p:sp>
        <p:nvSpPr>
          <p:cNvPr id="4" name="Date Placeholder 3"/>
          <p:cNvSpPr>
            <a:spLocks noGrp="1"/>
          </p:cNvSpPr>
          <p:nvPr>
            <p:ph type="dt" sz="half" idx="10"/>
          </p:nvPr>
        </p:nvSpPr>
        <p:spPr>
          <a:xfrm>
            <a:off x="6858000" y="6397625"/>
            <a:ext cx="1828800" cy="231775"/>
          </a:xfrm>
        </p:spPr>
        <p:txBody>
          <a:bodyPr/>
          <a:lstStyle>
            <a:lvl1pPr>
              <a:defRPr/>
            </a:lvl1pPr>
          </a:lstStyle>
          <a:p>
            <a:endParaRPr lang="en-US"/>
          </a:p>
        </p:txBody>
      </p:sp>
      <p:sp>
        <p:nvSpPr>
          <p:cNvPr id="5" name="Footer Placeholder 4"/>
          <p:cNvSpPr>
            <a:spLocks noGrp="1"/>
          </p:cNvSpPr>
          <p:nvPr>
            <p:ph type="ftr" sz="quarter" idx="11"/>
          </p:nvPr>
        </p:nvSpPr>
        <p:spPr>
          <a:xfrm>
            <a:off x="822325" y="6397625"/>
            <a:ext cx="6035675" cy="231775"/>
          </a:xfrm>
        </p:spPr>
        <p:txBody>
          <a:bodyPr/>
          <a:lstStyle>
            <a:lvl1pPr>
              <a:defRPr/>
            </a:lvl1pPr>
          </a:lstStyle>
          <a:p>
            <a:endParaRPr lang="en-US"/>
          </a:p>
        </p:txBody>
      </p:sp>
      <p:sp>
        <p:nvSpPr>
          <p:cNvPr id="6" name="Slide Number Placeholder 5"/>
          <p:cNvSpPr>
            <a:spLocks noGrp="1"/>
          </p:cNvSpPr>
          <p:nvPr>
            <p:ph type="sldNum" sz="quarter" idx="12"/>
          </p:nvPr>
        </p:nvSpPr>
        <p:spPr>
          <a:xfrm>
            <a:off x="457200" y="6397625"/>
            <a:ext cx="365125" cy="231775"/>
          </a:xfrm>
        </p:spPr>
        <p:txBody>
          <a:bodyPr/>
          <a:lstStyle>
            <a:lvl1pPr>
              <a:defRPr/>
            </a:lvl1pPr>
          </a:lstStyle>
          <a:p>
            <a:fld id="{3F57A73D-F93A-4F15-8AE3-35571CDF7914}" type="slidenum">
              <a:rPr lang="en-US"/>
              <a:pPr/>
              <a:t>‹#›</a:t>
            </a:fld>
            <a:endParaRPr lang="en-US"/>
          </a:p>
        </p:txBody>
      </p:sp>
    </p:spTree>
    <p:extLst>
      <p:ext uri="{BB962C8B-B14F-4D97-AF65-F5344CB8AC3E}">
        <p14:creationId xmlns:p14="http://schemas.microsoft.com/office/powerpoint/2010/main" val="174453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D19AB3-4C81-481D-B480-B23560F5DE51}" type="datetimeFigureOut">
              <a:rPr lang="en-US" smtClean="0"/>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A76AA-8C9D-400F-AC78-C497A793BA7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AD19AB3-4C81-481D-B480-B23560F5DE51}" type="datetimeFigureOut">
              <a:rPr lang="en-US" smtClean="0"/>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A76AA-8C9D-400F-AC78-C497A793BA7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AD19AB3-4C81-481D-B480-B23560F5DE51}" type="datetimeFigureOut">
              <a:rPr lang="en-US" smtClean="0"/>
              <a:t>4/12/2011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A76AA-8C9D-400F-AC78-C497A793BA7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AD19AB3-4C81-481D-B480-B23560F5DE51}" type="datetimeFigureOut">
              <a:rPr lang="en-US" smtClean="0"/>
              <a:t>4/12/2011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0A76AA-8C9D-400F-AC78-C497A793BA7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AD19AB3-4C81-481D-B480-B23560F5DE51}" type="datetimeFigureOut">
              <a:rPr lang="en-US" smtClean="0"/>
              <a:t>4/12/2011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0A76AA-8C9D-400F-AC78-C497A793BA7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19AB3-4C81-481D-B480-B23560F5DE51}" type="datetimeFigureOut">
              <a:rPr lang="en-US" smtClean="0"/>
              <a:t>4/12/2011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0A76AA-8C9D-400F-AC78-C497A793BA7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AD19AB3-4C81-481D-B480-B23560F5DE51}" type="datetimeFigureOut">
              <a:rPr lang="en-US" smtClean="0"/>
              <a:t>4/12/2011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A76AA-8C9D-400F-AC78-C497A793BA76}"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FAD19AB3-4C81-481D-B480-B23560F5DE51}" type="datetimeFigureOut">
              <a:rPr lang="en-US" smtClean="0"/>
              <a:t>4/12/2011</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3C0A76AA-8C9D-400F-AC78-C497A793BA7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FAD19AB3-4C81-481D-B480-B23560F5DE51}" type="datetimeFigureOut">
              <a:rPr lang="en-US" smtClean="0"/>
              <a:t>4/12/2011</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C0A76AA-8C9D-400F-AC78-C497A793BA7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youtube.com/watch?v=lFZ0z5Fm-Ng&amp;feature=player_embedded"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youtube.com/watch?v=MRsRLZiyH20&amp;feature=player_embedded"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facebook.com/"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linkedin.com/"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hyperlink" Target="http://twitter.com/jobs" TargetMode="External"/><Relationship Id="rId4" Type="http://schemas.openxmlformats.org/officeDocument/2006/relationships/hyperlink" Target="http://support.twitter.com/articles/15367-how-to-post-a-twitter-update-or-twee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discover.twitter.com/"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twitter.com/digitalsista" TargetMode="External"/><Relationship Id="rId7" Type="http://schemas.openxmlformats.org/officeDocument/2006/relationships/hyperlink" Target="http://twitter.com/kenleyneufeld" TargetMode="External"/><Relationship Id="rId2" Type="http://schemas.openxmlformats.org/officeDocument/2006/relationships/hyperlink" Target="http://twitter.com/amylibrarian" TargetMode="External"/><Relationship Id="rId1" Type="http://schemas.openxmlformats.org/officeDocument/2006/relationships/slideLayout" Target="../slideLayouts/slideLayout7.xml"/><Relationship Id="rId6" Type="http://schemas.openxmlformats.org/officeDocument/2006/relationships/hyperlink" Target="http://twitter.com/book_luvr" TargetMode="External"/><Relationship Id="rId5" Type="http://schemas.openxmlformats.org/officeDocument/2006/relationships/hyperlink" Target="http://twitter.com/Jill_HW" TargetMode="External"/><Relationship Id="rId4" Type="http://schemas.openxmlformats.org/officeDocument/2006/relationships/hyperlink" Target="http://twitter.com/pghgurl30"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twitter.com/coyenator" TargetMode="External"/><Relationship Id="rId3" Type="http://schemas.openxmlformats.org/officeDocument/2006/relationships/hyperlink" Target="http://twitter.com/jessewilkins" TargetMode="External"/><Relationship Id="rId7" Type="http://schemas.openxmlformats.org/officeDocument/2006/relationships/hyperlink" Target="http://twitter.com/sarchet62" TargetMode="External"/><Relationship Id="rId2" Type="http://schemas.openxmlformats.org/officeDocument/2006/relationships/hyperlink" Target="http://twitter.com/julian2" TargetMode="External"/><Relationship Id="rId1" Type="http://schemas.openxmlformats.org/officeDocument/2006/relationships/slideLayout" Target="../slideLayouts/slideLayout7.xml"/><Relationship Id="rId6" Type="http://schemas.openxmlformats.org/officeDocument/2006/relationships/hyperlink" Target="http://twitter.com/MyCreativeTeam" TargetMode="External"/><Relationship Id="rId5" Type="http://schemas.openxmlformats.org/officeDocument/2006/relationships/hyperlink" Target="http://twitter.com/bschu1022" TargetMode="External"/><Relationship Id="rId4" Type="http://schemas.openxmlformats.org/officeDocument/2006/relationships/hyperlink" Target="http://twitter.com/baldgeekinmd" TargetMode="External"/><Relationship Id="rId9" Type="http://schemas.openxmlformats.org/officeDocument/2006/relationships/hyperlink" Target="http://twitter.com/znstrk"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www.civilservice.gov.uk/jobs/careers-detail.aspx?JobId=18542"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discover.twitter.com/" TargetMode="External"/><Relationship Id="rId7" Type="http://schemas.openxmlformats.org/officeDocument/2006/relationships/image" Target="../media/image23.jpg"/><Relationship Id="rId2" Type="http://schemas.openxmlformats.org/officeDocument/2006/relationships/hyperlink" Target="http://support.twitter.com/groups/31-twitter-basics" TargetMode="External"/><Relationship Id="rId1" Type="http://schemas.openxmlformats.org/officeDocument/2006/relationships/slideLayout" Target="../slideLayouts/slideLayout7.xml"/><Relationship Id="rId6" Type="http://schemas.openxmlformats.org/officeDocument/2006/relationships/hyperlink" Target="http://news.cnet.com/newbies-guide-to-twitter/" TargetMode="External"/><Relationship Id="rId5" Type="http://schemas.openxmlformats.org/officeDocument/2006/relationships/hyperlink" Target="http://www.wikihow.com/Use-Twitter" TargetMode="External"/><Relationship Id="rId4" Type="http://schemas.openxmlformats.org/officeDocument/2006/relationships/hyperlink" Target="http://laughingsquid.com/twitter-in-plain-english-a-how-to-tutorial-for-twitter/"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http://www.howcast.com/videos/386406-How-To-Unlock-Your-World-With-Foursquare" TargetMode="External"/><Relationship Id="rId2" Type="http://schemas.openxmlformats.org/officeDocument/2006/relationships/hyperlink" Target="http://twitter.com/cokemachfairy" TargetMode="Externa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foursquare.com"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www.youtube.com/watch?v=d2PbdIzAVKs"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jpeg"/></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43.jpeg"/><Relationship Id="rId4" Type="http://schemas.openxmlformats.org/officeDocument/2006/relationships/image" Target="../media/image42.jpeg"/></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hyperlink" Target="http://www.youtube.com/watch?v=gQ0wFqNfu7A" TargetMode="Externa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458200" cy="1252728"/>
          </a:xfrm>
        </p:spPr>
        <p:txBody>
          <a:bodyPr>
            <a:noAutofit/>
          </a:bodyPr>
          <a:lstStyle/>
          <a:p>
            <a:r>
              <a:rPr lang="en-US" sz="5400" dirty="0" smtClean="0"/>
              <a:t>Social Networking and you!</a:t>
            </a:r>
            <a:endParaRPr lang="en-US" sz="7200" dirty="0"/>
          </a:p>
        </p:txBody>
      </p:sp>
      <p:sp>
        <p:nvSpPr>
          <p:cNvPr id="3" name="Subtitle 2"/>
          <p:cNvSpPr>
            <a:spLocks noGrp="1"/>
          </p:cNvSpPr>
          <p:nvPr>
            <p:ph idx="1"/>
          </p:nvPr>
        </p:nvSpPr>
        <p:spPr>
          <a:xfrm>
            <a:off x="195262" y="1465222"/>
            <a:ext cx="8229600" cy="4625609"/>
          </a:xfrm>
        </p:spPr>
        <p:txBody>
          <a:bodyPr>
            <a:noAutofit/>
          </a:bodyPr>
          <a:lstStyle/>
          <a:p>
            <a:pPr marL="118872" indent="0">
              <a:buNone/>
            </a:pPr>
            <a:r>
              <a:rPr lang="en-US" sz="4000" dirty="0" smtClean="0"/>
              <a:t>    </a:t>
            </a:r>
            <a:r>
              <a:rPr lang="en-US" sz="4000" b="1" u="sng" dirty="0" smtClean="0">
                <a:solidFill>
                  <a:srgbClr val="002060"/>
                </a:solidFill>
                <a:effectLst>
                  <a:outerShdw blurRad="38100" dist="38100" dir="2700000" algn="tl">
                    <a:srgbClr val="000000">
                      <a:alpha val="43137"/>
                    </a:srgbClr>
                  </a:outerShdw>
                </a:effectLst>
              </a:rPr>
              <a:t>What it is and why we should care</a:t>
            </a:r>
            <a:endParaRPr lang="en-US" sz="4000" b="1" u="sng" dirty="0">
              <a:solidFill>
                <a:srgbClr val="002060"/>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4495800"/>
            <a:ext cx="2219325" cy="89904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4572000"/>
            <a:ext cx="1371600" cy="1371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3167356"/>
            <a:ext cx="2209800" cy="61067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800" y="3457031"/>
            <a:ext cx="2765625" cy="84675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7600" y="2884656"/>
            <a:ext cx="1204200" cy="1204200"/>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5000" y="4873228"/>
            <a:ext cx="2286000" cy="1043238"/>
          </a:xfrm>
          <a:prstGeom prst="rect">
            <a:avLst/>
          </a:prstGeom>
        </p:spPr>
      </p:pic>
    </p:spTree>
    <p:extLst>
      <p:ext uri="{BB962C8B-B14F-4D97-AF65-F5344CB8AC3E}">
        <p14:creationId xmlns:p14="http://schemas.microsoft.com/office/powerpoint/2010/main" val="391664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indefinite" fill="hold" grpId="0" nodeType="clickEffect">
                                  <p:stCondLst>
                                    <p:cond delay="0"/>
                                  </p:stCondLst>
                                  <p:endCondLst>
                                    <p:cond evt="onNext" delay="0">
                                      <p:tgtEl>
                                        <p:sldTgt/>
                                      </p:tgtEl>
                                    </p:cond>
                                  </p:endCondLst>
                                  <p:iterate type="lt">
                                    <p:tmPct val="10000"/>
                                  </p:iterate>
                                  <p:childTnLst>
                                    <p:animClr clrSpc="hsl" dir="cw">
                                      <p:cBhvr override="childStyle">
                                        <p:cTn id="6" dur="3000" fill="hold"/>
                                        <p:tgtEl>
                                          <p:spTgt spid="2"/>
                                        </p:tgtEl>
                                        <p:attrNameLst>
                                          <p:attrName>style.color</p:attrName>
                                        </p:attrNameLst>
                                      </p:cBhvr>
                                      <p:by>
                                        <p:hsl h="7200000" s="0" l="0"/>
                                      </p:by>
                                    </p:animClr>
                                    <p:animClr clrSpc="hsl" dir="cw">
                                      <p:cBhvr>
                                        <p:cTn id="7" dur="3000" fill="hold"/>
                                        <p:tgtEl>
                                          <p:spTgt spid="2"/>
                                        </p:tgtEl>
                                        <p:attrNameLst>
                                          <p:attrName>fillcolor</p:attrName>
                                        </p:attrNameLst>
                                      </p:cBhvr>
                                      <p:by>
                                        <p:hsl h="7200000" s="0" l="0"/>
                                      </p:by>
                                    </p:animClr>
                                    <p:animClr clrSpc="hsl" dir="cw">
                                      <p:cBhvr>
                                        <p:cTn id="8" dur="3000" fill="hold"/>
                                        <p:tgtEl>
                                          <p:spTgt spid="2"/>
                                        </p:tgtEl>
                                        <p:attrNameLst>
                                          <p:attrName>stroke.color</p:attrName>
                                        </p:attrNameLst>
                                      </p:cBhvr>
                                      <p:by>
                                        <p:hsl h="7200000" s="0" l="0"/>
                                      </p:by>
                                    </p:animClr>
                                    <p:set>
                                      <p:cBhvr>
                                        <p:cTn id="9" dur="3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dirty="0" smtClean="0">
                <a:effectLst>
                  <a:outerShdw blurRad="38100" dist="38100" dir="2700000" algn="tl">
                    <a:srgbClr val="000000">
                      <a:alpha val="43137"/>
                    </a:srgbClr>
                  </a:outerShdw>
                </a:effectLst>
              </a:rPr>
              <a:t>A video overview</a:t>
            </a:r>
            <a:endParaRPr lang="en-US" sz="5400" dirty="0">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2209800" y="1772265"/>
            <a:ext cx="6629400" cy="4559300"/>
          </a:xfrm>
        </p:spPr>
        <p:txBody>
          <a:bodyPr>
            <a:noAutofit/>
          </a:bodyPr>
          <a:lstStyle/>
          <a:p>
            <a:pPr marL="118872" indent="0" algn="ctr">
              <a:buNone/>
            </a:pPr>
            <a:r>
              <a:rPr lang="en-US" sz="8000" b="1" dirty="0" smtClean="0">
                <a:solidFill>
                  <a:srgbClr val="FF0000"/>
                </a:solidFill>
                <a:effectLst>
                  <a:outerShdw blurRad="38100" dist="38100" dir="2700000" algn="tl">
                    <a:srgbClr val="000000">
                      <a:alpha val="43137"/>
                    </a:srgbClr>
                  </a:outerShdw>
                </a:effectLst>
                <a:hlinkClick r:id="rId2"/>
              </a:rPr>
              <a:t>SOCIAL MEDIA REVOLUTION</a:t>
            </a:r>
            <a:endParaRPr lang="en-US" sz="8000" b="1" dirty="0">
              <a:solidFill>
                <a:srgbClr val="FF0000"/>
              </a:solidFill>
              <a:effectLst>
                <a:outerShdw blurRad="38100" dist="38100" dir="2700000" algn="tl">
                  <a:srgbClr val="000000">
                    <a:alpha val="43137"/>
                  </a:srgbClr>
                </a:outerShdw>
              </a:effectLst>
            </a:endParaRPr>
          </a:p>
        </p:txBody>
      </p:sp>
      <p:sp>
        <p:nvSpPr>
          <p:cNvPr id="4" name="Text Placeholder 3"/>
          <p:cNvSpPr>
            <a:spLocks noGrp="1"/>
          </p:cNvSpPr>
          <p:nvPr>
            <p:ph type="body" sz="half" idx="4294967295"/>
          </p:nvPr>
        </p:nvSpPr>
        <p:spPr>
          <a:xfrm>
            <a:off x="76200" y="1905000"/>
            <a:ext cx="2133600" cy="3886200"/>
          </a:xfrm>
        </p:spPr>
        <p:txBody>
          <a:bodyPr>
            <a:noAutofit/>
          </a:bodyPr>
          <a:lstStyle/>
          <a:p>
            <a:pPr marL="118872" indent="0" algn="ctr">
              <a:buNone/>
            </a:pPr>
            <a:r>
              <a:rPr lang="en-US" sz="2400" b="1" dirty="0" smtClean="0">
                <a:effectLst>
                  <a:outerShdw blurRad="38100" dist="38100" dir="2700000" algn="tl">
                    <a:srgbClr val="000000">
                      <a:alpha val="43137"/>
                    </a:srgbClr>
                  </a:outerShdw>
                </a:effectLst>
              </a:rPr>
              <a:t>This video does an outstanding job explaining the aspects of Social Networking in today’s society</a:t>
            </a:r>
            <a:endParaRPr lang="en-US" sz="2400" b="1" dirty="0">
              <a:effectLst>
                <a:outerShdw blurRad="38100" dist="38100" dir="2700000" algn="tl">
                  <a:srgbClr val="000000">
                    <a:alpha val="43137"/>
                  </a:srgbClr>
                </a:outerShdw>
              </a:effectLst>
            </a:endParaRPr>
          </a:p>
        </p:txBody>
      </p:sp>
      <p:pic>
        <p:nvPicPr>
          <p:cNvPr id="1026" name="Picture 2" descr="C:\Users\Richard Barnett\AppData\Local\Microsoft\Windows\Temporary Internet Files\Content.IE5\91IV6JBM\MP90043847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752599"/>
            <a:ext cx="1219200" cy="1303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994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FACEBOOK   </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1600" y="76200"/>
            <a:ext cx="1371600" cy="1371600"/>
          </a:xfrm>
        </p:spPr>
      </p:pic>
      <p:sp>
        <p:nvSpPr>
          <p:cNvPr id="9" name="Rectangle 8"/>
          <p:cNvSpPr>
            <a:spLocks noGrp="1" noChangeArrowheads="1"/>
          </p:cNvSpPr>
          <p:nvPr/>
        </p:nvSpPr>
        <p:spPr bwMode="auto">
          <a:xfrm>
            <a:off x="381000" y="1752600"/>
            <a:ext cx="8229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a:lnSpc>
                <a:spcPct val="110000"/>
              </a:lnSpc>
            </a:pPr>
            <a:r>
              <a:rPr lang="en-US" sz="2400" b="1" dirty="0"/>
              <a:t>Where you spend time with people you know</a:t>
            </a:r>
          </a:p>
          <a:p>
            <a:pPr>
              <a:lnSpc>
                <a:spcPct val="110000"/>
              </a:lnSpc>
            </a:pPr>
            <a:r>
              <a:rPr lang="en-US" sz="2400" dirty="0"/>
              <a:t>Part blog / part community – much of what’s on your page is contributed by selected friends</a:t>
            </a:r>
          </a:p>
          <a:p>
            <a:pPr>
              <a:lnSpc>
                <a:spcPct val="110000"/>
              </a:lnSpc>
            </a:pPr>
            <a:r>
              <a:rPr lang="en-US" sz="2400" dirty="0"/>
              <a:t>You can play with apps and take &amp; share surveys</a:t>
            </a:r>
          </a:p>
          <a:p>
            <a:pPr>
              <a:lnSpc>
                <a:spcPct val="110000"/>
              </a:lnSpc>
            </a:pPr>
            <a:r>
              <a:rPr lang="en-US" sz="2400" dirty="0"/>
              <a:t>A replacement for email</a:t>
            </a:r>
          </a:p>
          <a:p>
            <a:pPr>
              <a:lnSpc>
                <a:spcPct val="110000"/>
              </a:lnSpc>
            </a:pPr>
            <a:r>
              <a:rPr lang="en-US" sz="2400" dirty="0"/>
              <a:t>Professional networking – sharing what you’re doing and posting examples of what you’ve done </a:t>
            </a:r>
          </a:p>
          <a:p>
            <a:pPr>
              <a:lnSpc>
                <a:spcPct val="110000"/>
              </a:lnSpc>
            </a:pPr>
            <a:r>
              <a:rPr lang="en-US" sz="2400" dirty="0"/>
              <a:t>Businesses – fan sites where people to learn about the company, follow announcements and find links to the store site for orders</a:t>
            </a:r>
          </a:p>
        </p:txBody>
      </p:sp>
    </p:spTree>
    <p:extLst>
      <p:ext uri="{BB962C8B-B14F-4D97-AF65-F5344CB8AC3E}">
        <p14:creationId xmlns:p14="http://schemas.microsoft.com/office/powerpoint/2010/main" val="33923431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Check this out! </a:t>
            </a:r>
            <a:r>
              <a:rPr lang="en-US" sz="2800" dirty="0" smtClean="0"/>
              <a:t>– this kind of says it all</a:t>
            </a:r>
            <a:endParaRPr lang="en-US" sz="2800" dirty="0"/>
          </a:p>
        </p:txBody>
      </p:sp>
      <p:sp>
        <p:nvSpPr>
          <p:cNvPr id="3" name="TextBox 2"/>
          <p:cNvSpPr txBox="1"/>
          <p:nvPr/>
        </p:nvSpPr>
        <p:spPr>
          <a:xfrm>
            <a:off x="76200" y="2514600"/>
            <a:ext cx="8610600" cy="1200329"/>
          </a:xfrm>
          <a:prstGeom prst="rect">
            <a:avLst/>
          </a:prstGeom>
          <a:noFill/>
        </p:spPr>
        <p:txBody>
          <a:bodyPr wrap="square" rtlCol="0">
            <a:spAutoFit/>
          </a:bodyPr>
          <a:lstStyle/>
          <a:p>
            <a:pPr algn="ctr"/>
            <a:r>
              <a:rPr lang="en-US" sz="7200" dirty="0" smtClean="0">
                <a:solidFill>
                  <a:srgbClr val="0000FF"/>
                </a:solidFill>
                <a:effectLst>
                  <a:outerShdw blurRad="38100" dist="38100" dir="2700000" algn="tl">
                    <a:srgbClr val="000000">
                      <a:alpha val="43137"/>
                    </a:srgbClr>
                  </a:outerShdw>
                </a:effectLst>
                <a:hlinkClick r:id="rId2"/>
              </a:rPr>
              <a:t>Facebook in real life!</a:t>
            </a:r>
            <a:endParaRPr lang="en-US" sz="7200"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99072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152400"/>
            <a:ext cx="8229600" cy="381000"/>
          </a:xfrm>
        </p:spPr>
        <p:txBody>
          <a:bodyPr>
            <a:normAutofit fontScale="90000"/>
          </a:bodyPr>
          <a:lstStyle/>
          <a:p>
            <a:r>
              <a:rPr lang="en-US" dirty="0" smtClean="0">
                <a:hlinkClick r:id="rId2"/>
              </a:rPr>
              <a:t>Guess who?</a:t>
            </a:r>
            <a:endParaRPr lang="en-US" dirty="0"/>
          </a:p>
        </p:txBody>
      </p:sp>
      <p:pic>
        <p:nvPicPr>
          <p:cNvPr id="1276" name="Picture 2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0" y="7620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6601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762000"/>
            <a:ext cx="3352800" cy="707886"/>
          </a:xfrm>
          <a:prstGeom prst="rect">
            <a:avLst/>
          </a:prstGeom>
          <a:noFill/>
        </p:spPr>
        <p:txBody>
          <a:bodyPr wrap="square" rtlCol="0">
            <a:spAutoFit/>
          </a:bodyPr>
          <a:lstStyle/>
          <a:p>
            <a:pPr algn="ctr"/>
            <a:r>
              <a:rPr lang="en-US" sz="4000" b="1" dirty="0" smtClean="0"/>
              <a:t>LinkedIn</a:t>
            </a:r>
            <a:endParaRPr lang="en-US" sz="4000" b="1" dirty="0"/>
          </a:p>
        </p:txBody>
      </p:sp>
      <p:sp>
        <p:nvSpPr>
          <p:cNvPr id="3" name="TextBox 2"/>
          <p:cNvSpPr txBox="1"/>
          <p:nvPr/>
        </p:nvSpPr>
        <p:spPr>
          <a:xfrm>
            <a:off x="609600" y="2590800"/>
            <a:ext cx="7848600" cy="3416320"/>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LinkedIn is a business-oriented social networking site</a:t>
            </a:r>
            <a:r>
              <a:rPr lang="en-US" sz="3600" dirty="0" smtClean="0">
                <a:effectLst>
                  <a:outerShdw blurRad="38100" dist="38100" dir="2700000" algn="tl">
                    <a:srgbClr val="000000">
                      <a:alpha val="43137"/>
                    </a:srgbClr>
                  </a:outerShdw>
                </a:effectLst>
              </a:rPr>
              <a:t>.</a:t>
            </a:r>
          </a:p>
          <a:p>
            <a:endParaRPr lang="en-US" sz="3600" dirty="0">
              <a:effectLst>
                <a:outerShdw blurRad="38100" dist="38100" dir="2700000" algn="tl">
                  <a:srgbClr val="000000">
                    <a:alpha val="43137"/>
                  </a:srgbClr>
                </a:outerShdw>
              </a:effectLst>
            </a:endParaRPr>
          </a:p>
          <a:p>
            <a:r>
              <a:rPr lang="en-US" sz="3600" dirty="0" smtClean="0">
                <a:effectLst>
                  <a:outerShdw blurRad="38100" dist="38100" dir="2700000" algn="tl">
                    <a:srgbClr val="000000">
                      <a:alpha val="43137"/>
                    </a:srgbClr>
                  </a:outerShdw>
                </a:effectLst>
              </a:rPr>
              <a:t>Founded </a:t>
            </a:r>
            <a:r>
              <a:rPr lang="en-US" sz="3600" dirty="0">
                <a:effectLst>
                  <a:outerShdw blurRad="38100" dist="38100" dir="2700000" algn="tl">
                    <a:srgbClr val="000000">
                      <a:alpha val="43137"/>
                    </a:srgbClr>
                  </a:outerShdw>
                </a:effectLst>
              </a:rPr>
              <a:t>in December 2002 and launched in May 2003, it is mainly used for professional networking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540933"/>
            <a:ext cx="3429001" cy="1049867"/>
          </a:xfrm>
          <a:prstGeom prst="rect">
            <a:avLst/>
          </a:prstGeom>
        </p:spPr>
      </p:pic>
      <p:sp>
        <p:nvSpPr>
          <p:cNvPr id="6" name="Rectangle 5"/>
          <p:cNvSpPr/>
          <p:nvPr/>
        </p:nvSpPr>
        <p:spPr>
          <a:xfrm>
            <a:off x="533400" y="228600"/>
            <a:ext cx="2327817" cy="784830"/>
          </a:xfrm>
          <a:prstGeom prst="rect">
            <a:avLst/>
          </a:prstGeom>
        </p:spPr>
        <p:txBody>
          <a:bodyPr wrap="none">
            <a:spAutoFit/>
          </a:bodyPr>
          <a:lstStyle/>
          <a:p>
            <a:r>
              <a:rPr lang="en-US" sz="4500" b="1" dirty="0" err="1" smtClean="0">
                <a:solidFill>
                  <a:srgbClr val="F0AD00">
                    <a:satMod val="150000"/>
                  </a:srgbClr>
                </a:solidFill>
                <a:ea typeface="+mj-ea"/>
                <a:cs typeface="+mj-cs"/>
              </a:rPr>
              <a:t>Linkedin</a:t>
            </a:r>
            <a:endParaRPr lang="en-US" dirty="0"/>
          </a:p>
        </p:txBody>
      </p:sp>
    </p:spTree>
    <p:extLst>
      <p:ext uri="{BB962C8B-B14F-4D97-AF65-F5344CB8AC3E}">
        <p14:creationId xmlns:p14="http://schemas.microsoft.com/office/powerpoint/2010/main" val="3666049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720840"/>
            <a:ext cx="8153400" cy="4955203"/>
          </a:xfrm>
          <a:prstGeom prst="rect">
            <a:avLst/>
          </a:prstGeom>
        </p:spPr>
        <p:txBody>
          <a:bodyPr wrap="square">
            <a:spAutoFit/>
          </a:bodyPr>
          <a:lstStyle/>
          <a:p>
            <a:pPr marL="342900" indent="-342900">
              <a:buFont typeface="Arial" pitchFamily="34" charset="0"/>
              <a:buChar char="•"/>
            </a:pPr>
            <a:r>
              <a:rPr lang="en-US" sz="2000" dirty="0"/>
              <a:t> </a:t>
            </a:r>
            <a:r>
              <a:rPr lang="en-US" sz="3200" dirty="0">
                <a:effectLst>
                  <a:outerShdw blurRad="38100" dist="38100" dir="2700000" algn="tl">
                    <a:srgbClr val="000000">
                      <a:alpha val="43137"/>
                    </a:srgbClr>
                  </a:outerShdw>
                </a:effectLst>
              </a:rPr>
              <a:t>LinkedIn --  launched in 2003</a:t>
            </a:r>
          </a:p>
          <a:p>
            <a:endParaRPr lang="en-US" sz="3200" dirty="0">
              <a:effectLst>
                <a:outerShdw blurRad="38100" dist="38100" dir="2700000" algn="tl">
                  <a:srgbClr val="000000">
                    <a:alpha val="43137"/>
                  </a:srgbClr>
                </a:outerShdw>
              </a:effectLst>
            </a:endParaRPr>
          </a:p>
          <a:p>
            <a:pPr marL="342900" indent="-342900">
              <a:buFont typeface="Arial" pitchFamily="34" charset="0"/>
              <a:buChar char="•"/>
            </a:pPr>
            <a:r>
              <a:rPr lang="en-US" sz="3200" dirty="0">
                <a:effectLst>
                  <a:outerShdw blurRad="38100" dist="38100" dir="2700000" algn="tl">
                    <a:srgbClr val="000000">
                      <a:alpha val="43137"/>
                    </a:srgbClr>
                  </a:outerShdw>
                </a:effectLst>
              </a:rPr>
              <a:t>Used in over 200 countries</a:t>
            </a:r>
          </a:p>
          <a:p>
            <a:pPr marL="342900" indent="-342900">
              <a:buFont typeface="Arial" pitchFamily="34" charset="0"/>
              <a:buChar char="•"/>
            </a:pPr>
            <a:endParaRPr lang="en-US" sz="3200" dirty="0">
              <a:effectLst>
                <a:outerShdw blurRad="38100" dist="38100" dir="2700000" algn="tl">
                  <a:srgbClr val="000000">
                    <a:alpha val="43137"/>
                  </a:srgbClr>
                </a:outerShdw>
              </a:effectLst>
            </a:endParaRPr>
          </a:p>
          <a:p>
            <a:pPr marL="342900" indent="-342900">
              <a:buFont typeface="Arial" pitchFamily="34" charset="0"/>
              <a:buChar char="•"/>
            </a:pPr>
            <a:r>
              <a:rPr lang="en-US" sz="3200" dirty="0">
                <a:effectLst>
                  <a:outerShdw blurRad="38100" dist="38100" dir="2700000" algn="tl">
                    <a:srgbClr val="000000">
                      <a:alpha val="43137"/>
                    </a:srgbClr>
                  </a:outerShdw>
                </a:effectLst>
              </a:rPr>
              <a:t>44 million members in the U.S.</a:t>
            </a:r>
          </a:p>
          <a:p>
            <a:pPr marL="342900" indent="-342900">
              <a:buFont typeface="Arial" pitchFamily="34" charset="0"/>
              <a:buChar char="•"/>
            </a:pPr>
            <a:endParaRPr lang="en-US" sz="3200" dirty="0">
              <a:effectLst>
                <a:outerShdw blurRad="38100" dist="38100" dir="2700000" algn="tl">
                  <a:srgbClr val="000000">
                    <a:alpha val="43137"/>
                  </a:srgbClr>
                </a:outerShdw>
              </a:effectLst>
            </a:endParaRPr>
          </a:p>
          <a:p>
            <a:pPr marL="342900" indent="-342900">
              <a:buFont typeface="Arial" pitchFamily="34" charset="0"/>
              <a:buChar char="•"/>
            </a:pPr>
            <a:r>
              <a:rPr lang="en-US" sz="3200" dirty="0">
                <a:effectLst>
                  <a:outerShdw blurRad="38100" dist="38100" dir="2700000" algn="tl">
                    <a:srgbClr val="000000">
                      <a:alpha val="43137"/>
                    </a:srgbClr>
                  </a:outerShdw>
                </a:effectLst>
              </a:rPr>
              <a:t>56 million members outside of the U.S.</a:t>
            </a:r>
          </a:p>
          <a:p>
            <a:pPr marL="342900" indent="-342900">
              <a:buFont typeface="Arial" pitchFamily="34" charset="0"/>
              <a:buChar char="•"/>
            </a:pPr>
            <a:endParaRPr lang="en-US" sz="3200" dirty="0">
              <a:effectLst>
                <a:outerShdw blurRad="38100" dist="38100" dir="2700000" algn="tl">
                  <a:srgbClr val="000000">
                    <a:alpha val="43137"/>
                  </a:srgbClr>
                </a:outerShdw>
              </a:effectLst>
            </a:endParaRPr>
          </a:p>
          <a:p>
            <a:pPr marL="342900" indent="-342900">
              <a:buFont typeface="Arial" pitchFamily="34" charset="0"/>
              <a:buChar char="•"/>
            </a:pPr>
            <a:r>
              <a:rPr lang="en-US" sz="3200" dirty="0">
                <a:effectLst>
                  <a:outerShdw blurRad="38100" dist="38100" dir="2700000" algn="tl">
                    <a:srgbClr val="000000">
                      <a:alpha val="43137"/>
                    </a:srgbClr>
                  </a:outerShdw>
                </a:effectLst>
              </a:rPr>
              <a:t>Total users - 100 million in (3/2011)</a:t>
            </a:r>
          </a:p>
          <a:p>
            <a:pPr lvl="0"/>
            <a:endParaRPr lang="en-US" sz="2800" dirty="0">
              <a:effectLst>
                <a:outerShdw blurRad="38100" dist="38100" dir="2700000" algn="tl">
                  <a:srgbClr val="000000">
                    <a:alpha val="43137"/>
                  </a:srgbClr>
                </a:outerShdw>
              </a:effectLst>
            </a:endParaRPr>
          </a:p>
        </p:txBody>
      </p:sp>
      <p:sp>
        <p:nvSpPr>
          <p:cNvPr id="6" name="Rectangle 5"/>
          <p:cNvSpPr/>
          <p:nvPr/>
        </p:nvSpPr>
        <p:spPr>
          <a:xfrm>
            <a:off x="533400" y="228600"/>
            <a:ext cx="2343847" cy="784830"/>
          </a:xfrm>
          <a:prstGeom prst="rect">
            <a:avLst/>
          </a:prstGeom>
        </p:spPr>
        <p:txBody>
          <a:bodyPr wrap="none">
            <a:spAutoFit/>
          </a:bodyPr>
          <a:lstStyle/>
          <a:p>
            <a:r>
              <a:rPr lang="en-US" sz="4500" b="1" dirty="0">
                <a:solidFill>
                  <a:srgbClr val="F0AD00">
                    <a:satMod val="150000"/>
                  </a:srgbClr>
                </a:solidFill>
                <a:ea typeface="+mj-ea"/>
                <a:cs typeface="+mj-cs"/>
              </a:rPr>
              <a:t>LinkedIn</a:t>
            </a:r>
            <a:endParaRPr lang="en-US" dirty="0"/>
          </a:p>
        </p:txBody>
      </p:sp>
    </p:spTree>
    <p:extLst>
      <p:ext uri="{BB962C8B-B14F-4D97-AF65-F5344CB8AC3E}">
        <p14:creationId xmlns:p14="http://schemas.microsoft.com/office/powerpoint/2010/main" val="3731665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905000"/>
            <a:ext cx="7467600" cy="4401205"/>
          </a:xfrm>
          <a:prstGeom prst="rect">
            <a:avLst/>
          </a:prstGeom>
          <a:noFill/>
        </p:spPr>
        <p:txBody>
          <a:bodyPr wrap="square" rtlCol="0">
            <a:spAutoFit/>
          </a:bodyPr>
          <a:lstStyle/>
          <a:p>
            <a:pPr marL="342900" indent="-342900">
              <a:buFont typeface="Arial" pitchFamily="34" charset="0"/>
              <a:buChar char="•"/>
            </a:pPr>
            <a:r>
              <a:rPr lang="en-US" sz="2800" dirty="0" smtClean="0">
                <a:effectLst>
                  <a:outerShdw blurRad="38100" dist="38100" dir="2700000" algn="tl">
                    <a:srgbClr val="000000">
                      <a:alpha val="43137"/>
                    </a:srgbClr>
                  </a:outerShdw>
                </a:effectLst>
              </a:rPr>
              <a:t>It </a:t>
            </a:r>
            <a:r>
              <a:rPr lang="en-US" sz="2800" dirty="0">
                <a:effectLst>
                  <a:outerShdw blurRad="38100" dist="38100" dir="2700000" algn="tl">
                    <a:srgbClr val="000000">
                      <a:alpha val="43137"/>
                    </a:srgbClr>
                  </a:outerShdw>
                </a:effectLst>
              </a:rPr>
              <a:t>doesn't require a lot of personal time, because there is no requirement to join groups</a:t>
            </a:r>
            <a:r>
              <a:rPr lang="en-US" sz="2800" dirty="0" smtClean="0">
                <a:effectLst>
                  <a:outerShdw blurRad="38100" dist="38100" dir="2700000" algn="tl">
                    <a:srgbClr val="000000">
                      <a:alpha val="43137"/>
                    </a:srgbClr>
                  </a:outerShdw>
                </a:effectLst>
              </a:rPr>
              <a:t>.</a:t>
            </a:r>
          </a:p>
          <a:p>
            <a:pPr marL="342900" indent="-342900">
              <a:buFont typeface="Arial" pitchFamily="34" charset="0"/>
              <a:buChar char="•"/>
            </a:pPr>
            <a:endParaRPr lang="en-US" sz="2800" dirty="0">
              <a:effectLst>
                <a:outerShdw blurRad="38100" dist="38100" dir="2700000" algn="tl">
                  <a:srgbClr val="000000">
                    <a:alpha val="43137"/>
                  </a:srgbClr>
                </a:outerShdw>
              </a:effectLst>
            </a:endParaRPr>
          </a:p>
          <a:p>
            <a:pPr marL="342900" indent="-342900">
              <a:buFont typeface="Arial" pitchFamily="34" charset="0"/>
              <a:buChar char="•"/>
            </a:pPr>
            <a:r>
              <a:rPr lang="en-US" sz="2800" dirty="0" smtClean="0">
                <a:effectLst>
                  <a:outerShdw blurRad="38100" dist="38100" dir="2700000" algn="tl">
                    <a:srgbClr val="000000">
                      <a:alpha val="43137"/>
                    </a:srgbClr>
                  </a:outerShdw>
                </a:effectLst>
              </a:rPr>
              <a:t>However </a:t>
            </a:r>
            <a:r>
              <a:rPr lang="en-US" sz="2800" dirty="0">
                <a:effectLst>
                  <a:outerShdw blurRad="38100" dist="38100" dir="2700000" algn="tl">
                    <a:srgbClr val="000000">
                      <a:alpha val="43137"/>
                    </a:srgbClr>
                  </a:outerShdw>
                </a:effectLst>
              </a:rPr>
              <a:t>in the beginning you have to look for people to join your network. </a:t>
            </a:r>
            <a:endParaRPr lang="en-US" sz="2800" dirty="0" smtClean="0">
              <a:effectLst>
                <a:outerShdw blurRad="38100" dist="38100" dir="2700000" algn="tl">
                  <a:srgbClr val="000000">
                    <a:alpha val="43137"/>
                  </a:srgbClr>
                </a:outerShdw>
              </a:effectLst>
            </a:endParaRPr>
          </a:p>
          <a:p>
            <a:pPr marL="342900" indent="-342900">
              <a:buFont typeface="Arial" pitchFamily="34" charset="0"/>
              <a:buChar char="•"/>
            </a:pPr>
            <a:endParaRPr lang="en-US" sz="2800" dirty="0">
              <a:effectLst>
                <a:outerShdw blurRad="38100" dist="38100" dir="2700000" algn="tl">
                  <a:srgbClr val="000000">
                    <a:alpha val="43137"/>
                  </a:srgbClr>
                </a:outerShdw>
              </a:effectLst>
            </a:endParaRPr>
          </a:p>
          <a:p>
            <a:pPr marL="342900" indent="-342900">
              <a:buFont typeface="Arial" pitchFamily="34" charset="0"/>
              <a:buChar char="•"/>
            </a:pPr>
            <a:r>
              <a:rPr lang="en-US" sz="2800" dirty="0" smtClean="0">
                <a:effectLst>
                  <a:outerShdw blurRad="38100" dist="38100" dir="2700000" algn="tl">
                    <a:srgbClr val="000000">
                      <a:alpha val="43137"/>
                    </a:srgbClr>
                  </a:outerShdw>
                </a:effectLst>
              </a:rPr>
              <a:t>Once </a:t>
            </a:r>
            <a:r>
              <a:rPr lang="en-US" sz="2800" dirty="0">
                <a:effectLst>
                  <a:outerShdw blurRad="38100" dist="38100" dir="2700000" algn="tl">
                    <a:srgbClr val="000000">
                      <a:alpha val="43137"/>
                    </a:srgbClr>
                  </a:outerShdw>
                </a:effectLst>
              </a:rPr>
              <a:t>people have 35 or more connections, they seem to reach a tipping point where the usefulness of those connections becomes apparent. </a:t>
            </a:r>
          </a:p>
        </p:txBody>
      </p:sp>
      <p:sp>
        <p:nvSpPr>
          <p:cNvPr id="4" name="Title 3"/>
          <p:cNvSpPr>
            <a:spLocks noGrp="1"/>
          </p:cNvSpPr>
          <p:nvPr>
            <p:ph type="title"/>
          </p:nvPr>
        </p:nvSpPr>
        <p:spPr/>
        <p:txBody>
          <a:bodyPr/>
          <a:lstStyle/>
          <a:p>
            <a:r>
              <a:rPr lang="en-US" dirty="0">
                <a:solidFill>
                  <a:srgbClr val="F0AD00">
                    <a:satMod val="150000"/>
                  </a:srgbClr>
                </a:solidFill>
              </a:rPr>
              <a:t>LinkedIn</a:t>
            </a:r>
            <a:endParaRPr lang="en-US" dirty="0"/>
          </a:p>
        </p:txBody>
      </p:sp>
    </p:spTree>
    <p:extLst>
      <p:ext uri="{BB962C8B-B14F-4D97-AF65-F5344CB8AC3E}">
        <p14:creationId xmlns:p14="http://schemas.microsoft.com/office/powerpoint/2010/main" val="1859763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8000" y="1600200"/>
            <a:ext cx="7772400" cy="4924425"/>
          </a:xfrm>
          <a:prstGeom prst="rect">
            <a:avLst/>
          </a:prstGeom>
          <a:noFill/>
        </p:spPr>
        <p:txBody>
          <a:bodyPr wrap="square" rtlCol="0">
            <a:spAutoFit/>
          </a:bodyPr>
          <a:lstStyle/>
          <a:p>
            <a:endParaRPr lang="en-US" dirty="0"/>
          </a:p>
          <a:p>
            <a:pPr lvl="0"/>
            <a:r>
              <a:rPr lang="en-US" sz="2000" b="1" dirty="0">
                <a:solidFill>
                  <a:srgbClr val="0000FF"/>
                </a:solidFill>
                <a:effectLst>
                  <a:outerShdw blurRad="38100" dist="38100" dir="2700000" algn="tl">
                    <a:srgbClr val="000000">
                      <a:alpha val="43137"/>
                    </a:srgbClr>
                  </a:outerShdw>
                </a:effectLst>
              </a:rPr>
              <a:t>Make sure your profile is filled out.</a:t>
            </a:r>
            <a:r>
              <a:rPr lang="en-US" sz="2000" dirty="0"/>
              <a:t> Don’t just give them a brief synopsis of your resume.  Be detailed.  Especially take advantage of that Summary!  Fill it out and let people know what you can do.  This is not the time to be shy!</a:t>
            </a:r>
          </a:p>
          <a:p>
            <a:pPr lvl="0"/>
            <a:endParaRPr lang="en-US" sz="2000" b="1" dirty="0" smtClean="0"/>
          </a:p>
          <a:p>
            <a:pPr lvl="0"/>
            <a:r>
              <a:rPr lang="en-US" sz="2000" b="1" dirty="0" smtClean="0">
                <a:solidFill>
                  <a:srgbClr val="0000FF"/>
                </a:solidFill>
                <a:effectLst>
                  <a:outerShdw blurRad="38100" dist="38100" dir="2700000" algn="tl">
                    <a:srgbClr val="000000">
                      <a:alpha val="43137"/>
                    </a:srgbClr>
                  </a:outerShdw>
                </a:effectLst>
              </a:rPr>
              <a:t>Add </a:t>
            </a:r>
            <a:r>
              <a:rPr lang="en-US" sz="2000" b="1" dirty="0">
                <a:solidFill>
                  <a:srgbClr val="0000FF"/>
                </a:solidFill>
                <a:effectLst>
                  <a:outerShdw blurRad="38100" dist="38100" dir="2700000" algn="tl">
                    <a:srgbClr val="000000">
                      <a:alpha val="43137"/>
                    </a:srgbClr>
                  </a:outerShdw>
                </a:effectLst>
              </a:rPr>
              <a:t>your blog.</a:t>
            </a:r>
            <a:r>
              <a:rPr lang="en-US" sz="2000" dirty="0"/>
              <a:t> LinkedIn has several apps that allow you to add your blog.  Of course, this is assuming that you have something of value on your blog.</a:t>
            </a:r>
          </a:p>
          <a:p>
            <a:pPr lvl="0"/>
            <a:endParaRPr lang="en-US" sz="2000" b="1" dirty="0" smtClean="0"/>
          </a:p>
          <a:p>
            <a:pPr lvl="0"/>
            <a:r>
              <a:rPr lang="en-US" sz="2000" b="1" dirty="0" smtClean="0">
                <a:solidFill>
                  <a:srgbClr val="0000FF"/>
                </a:solidFill>
                <a:effectLst>
                  <a:outerShdw blurRad="38100" dist="38100" dir="2700000" algn="tl">
                    <a:srgbClr val="000000">
                      <a:alpha val="43137"/>
                    </a:srgbClr>
                  </a:outerShdw>
                </a:effectLst>
              </a:rPr>
              <a:t>Add </a:t>
            </a:r>
            <a:r>
              <a:rPr lang="en-US" sz="2000" b="1" dirty="0">
                <a:solidFill>
                  <a:srgbClr val="0000FF"/>
                </a:solidFill>
                <a:effectLst>
                  <a:outerShdw blurRad="38100" dist="38100" dir="2700000" algn="tl">
                    <a:srgbClr val="000000">
                      <a:alpha val="43137"/>
                    </a:srgbClr>
                  </a:outerShdw>
                </a:effectLst>
              </a:rPr>
              <a:t>your Twitter stream.</a:t>
            </a:r>
            <a:r>
              <a:rPr lang="en-US" sz="2000" dirty="0"/>
              <a:t> Let people see what you are tweeting about</a:t>
            </a:r>
            <a:r>
              <a:rPr lang="en-US" sz="2000" dirty="0" smtClean="0"/>
              <a:t>.</a:t>
            </a:r>
          </a:p>
          <a:p>
            <a:pPr lvl="0"/>
            <a:endParaRPr lang="en-US" sz="2000" dirty="0"/>
          </a:p>
          <a:p>
            <a:pPr lvl="0"/>
            <a:r>
              <a:rPr lang="en-US" sz="2000" b="1" dirty="0">
                <a:solidFill>
                  <a:srgbClr val="0000FF"/>
                </a:solidFill>
                <a:effectLst>
                  <a:outerShdw blurRad="38100" dist="38100" dir="2700000" algn="tl">
                    <a:srgbClr val="000000">
                      <a:alpha val="43137"/>
                    </a:srgbClr>
                  </a:outerShdw>
                </a:effectLst>
              </a:rPr>
              <a:t>Join groups.</a:t>
            </a:r>
            <a:r>
              <a:rPr lang="en-US" sz="2000" dirty="0"/>
              <a:t> And participate.  Joining groups is useless if you don’t participate!</a:t>
            </a:r>
          </a:p>
          <a:p>
            <a:r>
              <a:rPr lang="en-US" dirty="0"/>
              <a:t> </a:t>
            </a:r>
          </a:p>
          <a:p>
            <a:endParaRPr lang="en-US" dirty="0"/>
          </a:p>
        </p:txBody>
      </p:sp>
      <p:sp>
        <p:nvSpPr>
          <p:cNvPr id="4" name="Title 3"/>
          <p:cNvSpPr>
            <a:spLocks noGrp="1"/>
          </p:cNvSpPr>
          <p:nvPr>
            <p:ph type="title"/>
          </p:nvPr>
        </p:nvSpPr>
        <p:spPr/>
        <p:txBody>
          <a:bodyPr/>
          <a:lstStyle/>
          <a:p>
            <a:r>
              <a:rPr lang="en-US" dirty="0">
                <a:solidFill>
                  <a:srgbClr val="F0AD00">
                    <a:satMod val="150000"/>
                  </a:srgbClr>
                </a:solidFill>
              </a:rPr>
              <a:t>LinkedIn</a:t>
            </a:r>
            <a:endParaRPr lang="en-US" dirty="0"/>
          </a:p>
        </p:txBody>
      </p:sp>
    </p:spTree>
    <p:extLst>
      <p:ext uri="{BB962C8B-B14F-4D97-AF65-F5344CB8AC3E}">
        <p14:creationId xmlns:p14="http://schemas.microsoft.com/office/powerpoint/2010/main" val="22575775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63043"/>
            <a:ext cx="8153400" cy="5293757"/>
          </a:xfrm>
          <a:prstGeom prst="rect">
            <a:avLst/>
          </a:prstGeom>
          <a:noFill/>
        </p:spPr>
        <p:txBody>
          <a:bodyPr wrap="square" rtlCol="0">
            <a:spAutoFit/>
          </a:bodyPr>
          <a:lstStyle/>
          <a:p>
            <a:pPr lvl="0"/>
            <a:r>
              <a:rPr lang="en-US" sz="2000" b="1" dirty="0" smtClean="0">
                <a:solidFill>
                  <a:srgbClr val="FF0000"/>
                </a:solidFill>
                <a:effectLst>
                  <a:outerShdw blurRad="38100" dist="38100" dir="2700000" algn="tl">
                    <a:srgbClr val="000000">
                      <a:alpha val="43137"/>
                    </a:srgbClr>
                  </a:outerShdw>
                </a:effectLst>
              </a:rPr>
              <a:t>Look for opportunities to respond to questions</a:t>
            </a:r>
            <a:r>
              <a:rPr lang="en-US" sz="2000" b="1" dirty="0" smtClean="0">
                <a:solidFill>
                  <a:srgbClr val="FF0000"/>
                </a:solidFill>
              </a:rPr>
              <a:t>.</a:t>
            </a:r>
            <a:r>
              <a:rPr lang="en-US" sz="2000" dirty="0" smtClean="0"/>
              <a:t> Groups have Discussion sections for a reason – discuss!</a:t>
            </a:r>
          </a:p>
          <a:p>
            <a:pPr lvl="0"/>
            <a:endParaRPr lang="en-US" sz="2000" dirty="0" smtClean="0"/>
          </a:p>
          <a:p>
            <a:pPr lvl="0"/>
            <a:r>
              <a:rPr lang="en-US" sz="2000" b="1" dirty="0" smtClean="0">
                <a:solidFill>
                  <a:srgbClr val="FF0000"/>
                </a:solidFill>
                <a:effectLst>
                  <a:outerShdw blurRad="38100" dist="38100" dir="2700000" algn="tl">
                    <a:srgbClr val="000000">
                      <a:alpha val="43137"/>
                    </a:srgbClr>
                  </a:outerShdw>
                </a:effectLst>
              </a:rPr>
              <a:t>Give testimonials</a:t>
            </a:r>
            <a:r>
              <a:rPr lang="en-US" sz="2000" dirty="0" smtClean="0">
                <a:solidFill>
                  <a:srgbClr val="FF0000"/>
                </a:solidFill>
                <a:effectLst>
                  <a:outerShdw blurRad="38100" dist="38100" dir="2700000" algn="tl">
                    <a:srgbClr val="000000">
                      <a:alpha val="43137"/>
                    </a:srgbClr>
                  </a:outerShdw>
                </a:effectLst>
              </a:rPr>
              <a:t>.  </a:t>
            </a:r>
            <a:r>
              <a:rPr lang="en-US" sz="2000" dirty="0" smtClean="0"/>
              <a:t>People like it when you give them a testimonial and they are likely to return the favor.</a:t>
            </a:r>
          </a:p>
          <a:p>
            <a:pPr lvl="0"/>
            <a:endParaRPr lang="en-US" sz="2000" dirty="0" smtClean="0"/>
          </a:p>
          <a:p>
            <a:pPr lvl="0"/>
            <a:r>
              <a:rPr lang="en-US" sz="2000" b="1" dirty="0" smtClean="0">
                <a:solidFill>
                  <a:srgbClr val="FF0000"/>
                </a:solidFill>
                <a:effectLst>
                  <a:outerShdw blurRad="38100" dist="38100" dir="2700000" algn="tl">
                    <a:srgbClr val="000000">
                      <a:alpha val="43137"/>
                    </a:srgbClr>
                  </a:outerShdw>
                </a:effectLst>
              </a:rPr>
              <a:t>Research a company or person</a:t>
            </a:r>
            <a:r>
              <a:rPr lang="en-US" sz="2000" dirty="0" smtClean="0"/>
              <a:t> that you are interested in working with.  Find out what they are all about and talk to them about what they are interested in.</a:t>
            </a:r>
          </a:p>
          <a:p>
            <a:pPr lvl="0"/>
            <a:endParaRPr lang="en-US" sz="2000" dirty="0" smtClean="0"/>
          </a:p>
          <a:p>
            <a:pPr lvl="0"/>
            <a:r>
              <a:rPr lang="en-US" sz="2000" b="1" dirty="0" smtClean="0">
                <a:solidFill>
                  <a:srgbClr val="FF0000"/>
                </a:solidFill>
                <a:effectLst>
                  <a:outerShdw blurRad="38100" dist="38100" dir="2700000" algn="tl">
                    <a:srgbClr val="000000">
                      <a:alpha val="43137"/>
                    </a:srgbClr>
                  </a:outerShdw>
                </a:effectLst>
              </a:rPr>
              <a:t>Use </a:t>
            </a:r>
            <a:r>
              <a:rPr lang="en-US" sz="2000" b="1" dirty="0" err="1" smtClean="0">
                <a:solidFill>
                  <a:srgbClr val="FF0000"/>
                </a:solidFill>
                <a:effectLst>
                  <a:outerShdw blurRad="38100" dist="38100" dir="2700000" algn="tl">
                    <a:srgbClr val="000000">
                      <a:alpha val="43137"/>
                    </a:srgbClr>
                  </a:outerShdw>
                </a:effectLst>
              </a:rPr>
              <a:t>SlideShare</a:t>
            </a:r>
            <a:r>
              <a:rPr lang="en-US" sz="2000" dirty="0" smtClean="0"/>
              <a:t> to add a presentation.</a:t>
            </a:r>
          </a:p>
          <a:p>
            <a:pPr lvl="0"/>
            <a:endParaRPr lang="en-US" sz="2000" dirty="0" smtClean="0"/>
          </a:p>
          <a:p>
            <a:pPr lvl="0"/>
            <a:r>
              <a:rPr lang="en-US" sz="2000" b="1" dirty="0" smtClean="0">
                <a:solidFill>
                  <a:srgbClr val="FF0000"/>
                </a:solidFill>
                <a:effectLst>
                  <a:outerShdw blurRad="38100" dist="38100" dir="2700000" algn="tl">
                    <a:srgbClr val="000000">
                      <a:alpha val="43137"/>
                    </a:srgbClr>
                  </a:outerShdw>
                </a:effectLst>
              </a:rPr>
              <a:t>Ask intelligent questions.</a:t>
            </a:r>
          </a:p>
          <a:p>
            <a:pPr lvl="0"/>
            <a:endParaRPr lang="en-US" sz="2000" dirty="0" smtClean="0"/>
          </a:p>
          <a:p>
            <a:pPr lvl="0"/>
            <a:r>
              <a:rPr lang="en-US" sz="2000" b="1" dirty="0" smtClean="0">
                <a:solidFill>
                  <a:srgbClr val="FF0000"/>
                </a:solidFill>
                <a:effectLst>
                  <a:outerShdw blurRad="38100" dist="38100" dir="2700000" algn="tl">
                    <a:srgbClr val="000000">
                      <a:alpha val="43137"/>
                    </a:srgbClr>
                  </a:outerShdw>
                </a:effectLst>
              </a:rPr>
              <a:t>Give away something free</a:t>
            </a:r>
            <a:r>
              <a:rPr lang="en-US" sz="2000" dirty="0" smtClean="0">
                <a:solidFill>
                  <a:srgbClr val="FF0000"/>
                </a:solidFill>
                <a:effectLst>
                  <a:outerShdw blurRad="38100" dist="38100" dir="2700000" algn="tl">
                    <a:srgbClr val="000000">
                      <a:alpha val="43137"/>
                    </a:srgbClr>
                  </a:outerShdw>
                </a:effectLst>
              </a:rPr>
              <a:t> </a:t>
            </a:r>
            <a:r>
              <a:rPr lang="en-US" sz="2000" dirty="0" smtClean="0"/>
              <a:t>to your network – a report, e-book, or presentation.</a:t>
            </a:r>
          </a:p>
          <a:p>
            <a:endParaRPr lang="en-US" sz="2000" dirty="0"/>
          </a:p>
        </p:txBody>
      </p:sp>
      <p:sp>
        <p:nvSpPr>
          <p:cNvPr id="4" name="Title 3"/>
          <p:cNvSpPr>
            <a:spLocks noGrp="1"/>
          </p:cNvSpPr>
          <p:nvPr>
            <p:ph type="title"/>
          </p:nvPr>
        </p:nvSpPr>
        <p:spPr/>
        <p:txBody>
          <a:bodyPr/>
          <a:lstStyle/>
          <a:p>
            <a:r>
              <a:rPr lang="en-US" dirty="0">
                <a:solidFill>
                  <a:srgbClr val="F0AD00">
                    <a:satMod val="150000"/>
                  </a:srgbClr>
                </a:solidFill>
              </a:rPr>
              <a:t>LinkedIn</a:t>
            </a:r>
            <a:endParaRPr lang="en-US" dirty="0"/>
          </a:p>
        </p:txBody>
      </p:sp>
    </p:spTree>
    <p:extLst>
      <p:ext uri="{BB962C8B-B14F-4D97-AF65-F5344CB8AC3E}">
        <p14:creationId xmlns:p14="http://schemas.microsoft.com/office/powerpoint/2010/main" val="1074127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913" y="1676400"/>
            <a:ext cx="8370169" cy="3429000"/>
          </a:xfrm>
          <a:prstGeom prst="rect">
            <a:avLst/>
          </a:prstGeom>
        </p:spPr>
      </p:pic>
      <p:sp>
        <p:nvSpPr>
          <p:cNvPr id="3" name="Title 2"/>
          <p:cNvSpPr>
            <a:spLocks noGrp="1"/>
          </p:cNvSpPr>
          <p:nvPr>
            <p:ph type="title"/>
          </p:nvPr>
        </p:nvSpPr>
        <p:spPr/>
        <p:txBody>
          <a:bodyPr/>
          <a:lstStyle/>
          <a:p>
            <a:r>
              <a:rPr lang="en-US" dirty="0">
                <a:solidFill>
                  <a:srgbClr val="F0AD00">
                    <a:satMod val="150000"/>
                  </a:srgbClr>
                </a:solidFill>
              </a:rPr>
              <a:t>LinkedIn</a:t>
            </a:r>
            <a:endParaRPr lang="en-US" dirty="0"/>
          </a:p>
        </p:txBody>
      </p:sp>
    </p:spTree>
    <p:extLst>
      <p:ext uri="{BB962C8B-B14F-4D97-AF65-F5344CB8AC3E}">
        <p14:creationId xmlns:p14="http://schemas.microsoft.com/office/powerpoint/2010/main" val="4248698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social definition</a:t>
            </a:r>
            <a:endParaRPr lang="en-US" dirty="0"/>
          </a:p>
        </p:txBody>
      </p:sp>
      <p:sp>
        <p:nvSpPr>
          <p:cNvPr id="3" name="Content Placeholder 2"/>
          <p:cNvSpPr>
            <a:spLocks noGrp="1"/>
          </p:cNvSpPr>
          <p:nvPr>
            <p:ph idx="1"/>
          </p:nvPr>
        </p:nvSpPr>
        <p:spPr/>
        <p:txBody>
          <a:bodyPr>
            <a:normAutofit lnSpcReduction="10000"/>
          </a:bodyPr>
          <a:lstStyle/>
          <a:p>
            <a:pPr marL="118872" indent="0">
              <a:buNone/>
            </a:pPr>
            <a:r>
              <a:rPr lang="en-US" sz="6000" dirty="0" smtClean="0"/>
              <a:t>“Participatory” websites </a:t>
            </a:r>
            <a:r>
              <a:rPr lang="en-US" sz="6000" dirty="0"/>
              <a:t>in which users generate content, share it, and make connections with other users.</a:t>
            </a:r>
          </a:p>
          <a:p>
            <a:pPr marL="118872" indent="0">
              <a:buNone/>
            </a:pPr>
            <a:endParaRPr lang="en-US" dirty="0"/>
          </a:p>
        </p:txBody>
      </p:sp>
    </p:spTree>
    <p:extLst>
      <p:ext uri="{BB962C8B-B14F-4D97-AF65-F5344CB8AC3E}">
        <p14:creationId xmlns:p14="http://schemas.microsoft.com/office/powerpoint/2010/main" val="30312023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981200"/>
            <a:ext cx="5410200" cy="3139321"/>
          </a:xfrm>
          <a:prstGeom prst="rect">
            <a:avLst/>
          </a:prstGeom>
          <a:noFill/>
        </p:spPr>
        <p:txBody>
          <a:bodyPr wrap="square" rtlCol="0">
            <a:spAutoFit/>
          </a:bodyPr>
          <a:lstStyle/>
          <a:p>
            <a:r>
              <a:rPr lang="en-US" sz="3600" b="1" dirty="0"/>
              <a:t>Over 100 million professionals </a:t>
            </a:r>
            <a:r>
              <a:rPr lang="en-US" sz="3600" b="1" dirty="0" smtClean="0"/>
              <a:t>now use </a:t>
            </a:r>
            <a:r>
              <a:rPr lang="en-US" sz="3600" b="1" dirty="0"/>
              <a:t>LinkedIn to exchange information, ideas and </a:t>
            </a:r>
            <a:r>
              <a:rPr lang="en-US" sz="3600" b="1" dirty="0" smtClean="0"/>
              <a:t>opportunities.</a:t>
            </a:r>
            <a:endParaRPr lang="en-US" sz="3600" b="1" dirty="0"/>
          </a:p>
          <a:p>
            <a:endParaRPr lang="en-US" dirty="0"/>
          </a:p>
        </p:txBody>
      </p:sp>
      <p:sp>
        <p:nvSpPr>
          <p:cNvPr id="3" name="TextBox 2"/>
          <p:cNvSpPr txBox="1"/>
          <p:nvPr/>
        </p:nvSpPr>
        <p:spPr>
          <a:xfrm>
            <a:off x="4724400" y="4876800"/>
            <a:ext cx="3200400" cy="369332"/>
          </a:xfrm>
          <a:prstGeom prst="rect">
            <a:avLst/>
          </a:prstGeom>
          <a:noFill/>
        </p:spPr>
        <p:txBody>
          <a:bodyPr wrap="square" rtlCol="0">
            <a:spAutoFit/>
          </a:bodyPr>
          <a:lstStyle/>
          <a:p>
            <a:r>
              <a:rPr lang="en-US" dirty="0" smtClean="0">
                <a:hlinkClick r:id="rId2"/>
              </a:rPr>
              <a:t>http://www.linkedin.com/</a:t>
            </a:r>
            <a:endParaRPr lang="en-US" dirty="0"/>
          </a:p>
        </p:txBody>
      </p:sp>
      <p:sp>
        <p:nvSpPr>
          <p:cNvPr id="4" name="Title 3"/>
          <p:cNvSpPr>
            <a:spLocks noGrp="1"/>
          </p:cNvSpPr>
          <p:nvPr>
            <p:ph type="title"/>
          </p:nvPr>
        </p:nvSpPr>
        <p:spPr/>
        <p:txBody>
          <a:bodyPr/>
          <a:lstStyle/>
          <a:p>
            <a:r>
              <a:rPr lang="en-US" dirty="0">
                <a:solidFill>
                  <a:srgbClr val="F0AD00">
                    <a:satMod val="150000"/>
                  </a:srgbClr>
                </a:solidFill>
              </a:rPr>
              <a:t>LinkedIn</a:t>
            </a:r>
            <a:endParaRPr lang="en-US" dirty="0"/>
          </a:p>
        </p:txBody>
      </p:sp>
    </p:spTree>
    <p:extLst>
      <p:ext uri="{BB962C8B-B14F-4D97-AF65-F5344CB8AC3E}">
        <p14:creationId xmlns:p14="http://schemas.microsoft.com/office/powerpoint/2010/main" val="26464350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9992" y="0"/>
            <a:ext cx="4558966" cy="1684675"/>
          </a:xfrm>
          <a:prstGeom prst="rect">
            <a:avLst/>
          </a:prstGeom>
        </p:spPr>
      </p:pic>
      <p:sp>
        <p:nvSpPr>
          <p:cNvPr id="2" name="Rectangle 1"/>
          <p:cNvSpPr/>
          <p:nvPr/>
        </p:nvSpPr>
        <p:spPr>
          <a:xfrm>
            <a:off x="1713875" y="1684675"/>
            <a:ext cx="5791200" cy="461665"/>
          </a:xfrm>
          <a:prstGeom prst="rect">
            <a:avLst/>
          </a:prstGeom>
        </p:spPr>
        <p:txBody>
          <a:bodyPr wrap="square">
            <a:spAutoFit/>
          </a:bodyPr>
          <a:lstStyle/>
          <a:p>
            <a:pPr marL="342900" indent="-342900">
              <a:buFont typeface="Arial" pitchFamily="34" charset="0"/>
              <a:buChar char="•"/>
            </a:pP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5359924"/>
            <a:ext cx="1219200" cy="1219200"/>
          </a:xfrm>
          <a:prstGeom prst="rect">
            <a:avLst/>
          </a:prstGeom>
        </p:spPr>
      </p:pic>
      <p:sp>
        <p:nvSpPr>
          <p:cNvPr id="5" name="Rectangle 4"/>
          <p:cNvSpPr/>
          <p:nvPr/>
        </p:nvSpPr>
        <p:spPr>
          <a:xfrm>
            <a:off x="2514600" y="2809430"/>
            <a:ext cx="4572000" cy="923330"/>
          </a:xfrm>
          <a:prstGeom prst="rect">
            <a:avLst/>
          </a:prstGeom>
        </p:spPr>
        <p:txBody>
          <a:bodyPr>
            <a:spAutoFit/>
          </a:bodyPr>
          <a:lstStyle/>
          <a:p>
            <a:r>
              <a:rPr lang="en-US" dirty="0"/>
              <a:t>At the heart of Twitter are small bursts of information called </a:t>
            </a:r>
            <a:r>
              <a:rPr lang="en-US" dirty="0">
                <a:hlinkClick r:id="rId4"/>
              </a:rPr>
              <a:t>Tweets</a:t>
            </a:r>
            <a:r>
              <a:rPr lang="en-US" dirty="0"/>
              <a:t>. Each Tweet is 140 characters in </a:t>
            </a:r>
            <a:r>
              <a:rPr lang="en-US" dirty="0" smtClean="0"/>
              <a:t>length.</a:t>
            </a:r>
            <a:endParaRPr lang="en-US" dirty="0"/>
          </a:p>
        </p:txBody>
      </p:sp>
      <p:sp>
        <p:nvSpPr>
          <p:cNvPr id="6" name="Rectangle 5"/>
          <p:cNvSpPr/>
          <p:nvPr/>
        </p:nvSpPr>
        <p:spPr>
          <a:xfrm>
            <a:off x="3581400" y="4191000"/>
            <a:ext cx="4953000" cy="2308324"/>
          </a:xfrm>
          <a:prstGeom prst="rect">
            <a:avLst/>
          </a:prstGeom>
        </p:spPr>
        <p:txBody>
          <a:bodyPr wrap="square">
            <a:spAutoFit/>
          </a:bodyPr>
          <a:lstStyle/>
          <a:p>
            <a:r>
              <a:rPr lang="en-US" b="1" dirty="0"/>
              <a:t>A few Twitter facts (updated September 14, 2010</a:t>
            </a:r>
            <a:r>
              <a:rPr lang="en-US" b="1" dirty="0" smtClean="0"/>
              <a:t>)</a:t>
            </a:r>
          </a:p>
          <a:p>
            <a:endParaRPr lang="en-US" dirty="0"/>
          </a:p>
          <a:p>
            <a:pPr lvl="1"/>
            <a:r>
              <a:rPr lang="en-US" dirty="0" smtClean="0"/>
              <a:t>They </a:t>
            </a:r>
            <a:r>
              <a:rPr lang="en-US" dirty="0"/>
              <a:t>have 175 million registered users</a:t>
            </a:r>
            <a:r>
              <a:rPr lang="en-US" dirty="0" smtClean="0"/>
              <a:t>.</a:t>
            </a:r>
          </a:p>
          <a:p>
            <a:pPr lvl="1"/>
            <a:endParaRPr lang="en-US" dirty="0"/>
          </a:p>
          <a:p>
            <a:pPr lvl="1"/>
            <a:r>
              <a:rPr lang="en-US" dirty="0"/>
              <a:t>95M tweets are written per day</a:t>
            </a:r>
            <a:r>
              <a:rPr lang="en-US" dirty="0" smtClean="0"/>
              <a:t>.</a:t>
            </a:r>
          </a:p>
          <a:p>
            <a:pPr lvl="1"/>
            <a:endParaRPr lang="en-US" dirty="0"/>
          </a:p>
          <a:p>
            <a:pPr lvl="1"/>
            <a:r>
              <a:rPr lang="en-US" dirty="0" smtClean="0"/>
              <a:t>They  </a:t>
            </a:r>
            <a:r>
              <a:rPr lang="en-US" dirty="0"/>
              <a:t>have 300 employees and </a:t>
            </a:r>
            <a:r>
              <a:rPr lang="en-US" dirty="0">
                <a:hlinkClick r:id="rId5"/>
              </a:rPr>
              <a:t>we're hiring</a:t>
            </a:r>
            <a:r>
              <a:rPr lang="en-US" dirty="0" smtClean="0"/>
              <a:t>.</a:t>
            </a:r>
          </a:p>
          <a:p>
            <a:pPr lvl="1"/>
            <a:r>
              <a:rPr lang="en-US" dirty="0" smtClean="0"/>
              <a:t>          (</a:t>
            </a:r>
            <a:r>
              <a:rPr lang="en-US" dirty="0"/>
              <a:t>In 2008, Twitter had eight employees; </a:t>
            </a:r>
            <a:r>
              <a:rPr lang="en-US" dirty="0" smtClean="0"/>
              <a:t>)</a:t>
            </a:r>
          </a:p>
        </p:txBody>
      </p:sp>
      <p:sp>
        <p:nvSpPr>
          <p:cNvPr id="7" name="Rectangle 6"/>
          <p:cNvSpPr/>
          <p:nvPr/>
        </p:nvSpPr>
        <p:spPr>
          <a:xfrm>
            <a:off x="1346300" y="1961674"/>
            <a:ext cx="3338222" cy="461665"/>
          </a:xfrm>
          <a:prstGeom prst="rect">
            <a:avLst/>
          </a:prstGeom>
        </p:spPr>
        <p:txBody>
          <a:bodyPr wrap="none">
            <a:spAutoFit/>
          </a:bodyPr>
          <a:lstStyle/>
          <a:p>
            <a:r>
              <a:rPr lang="en-US" sz="2400" i="1" dirty="0" smtClean="0"/>
              <a:t>Begun in March </a:t>
            </a:r>
            <a:r>
              <a:rPr lang="en-US" sz="2400" i="1" dirty="0"/>
              <a:t>21, 2006</a:t>
            </a:r>
          </a:p>
        </p:txBody>
      </p:sp>
    </p:spTree>
    <p:extLst>
      <p:ext uri="{BB962C8B-B14F-4D97-AF65-F5344CB8AC3E}">
        <p14:creationId xmlns:p14="http://schemas.microsoft.com/office/powerpoint/2010/main" val="22180460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5681990"/>
            <a:ext cx="4241033" cy="523220"/>
          </a:xfrm>
          <a:prstGeom prst="rect">
            <a:avLst/>
          </a:prstGeom>
        </p:spPr>
        <p:txBody>
          <a:bodyPr wrap="none">
            <a:spAutoFit/>
          </a:bodyPr>
          <a:lstStyle/>
          <a:p>
            <a:r>
              <a:rPr lang="en-US" sz="2800" dirty="0">
                <a:hlinkClick r:id="rId2"/>
              </a:rPr>
              <a:t>http://discover.twitter.com/</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304800"/>
            <a:ext cx="6350000" cy="5016500"/>
          </a:xfrm>
          <a:prstGeom prst="rect">
            <a:avLst/>
          </a:prstGeom>
        </p:spPr>
      </p:pic>
    </p:spTree>
    <p:extLst>
      <p:ext uri="{BB962C8B-B14F-4D97-AF65-F5344CB8AC3E}">
        <p14:creationId xmlns:p14="http://schemas.microsoft.com/office/powerpoint/2010/main" val="25472992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7655" y="56679"/>
            <a:ext cx="4048690" cy="6744642"/>
          </a:xfrm>
          <a:prstGeom prst="rect">
            <a:avLst/>
          </a:prstGeom>
        </p:spPr>
      </p:pic>
    </p:spTree>
    <p:extLst>
      <p:ext uri="{BB962C8B-B14F-4D97-AF65-F5344CB8AC3E}">
        <p14:creationId xmlns:p14="http://schemas.microsoft.com/office/powerpoint/2010/main" val="380106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1" y="306762"/>
            <a:ext cx="4191000" cy="6132967"/>
          </a:xfrm>
          <a:prstGeom prst="rect">
            <a:avLst/>
          </a:prstGeom>
        </p:spPr>
      </p:pic>
    </p:spTree>
    <p:extLst>
      <p:ext uri="{BB962C8B-B14F-4D97-AF65-F5344CB8AC3E}">
        <p14:creationId xmlns:p14="http://schemas.microsoft.com/office/powerpoint/2010/main" val="10232726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1672" y="990600"/>
            <a:ext cx="5920509" cy="1754326"/>
          </a:xfrm>
          <a:prstGeom prst="rect">
            <a:avLst/>
          </a:prstGeom>
          <a:solidFill>
            <a:srgbClr val="FFFF00"/>
          </a:solidFill>
        </p:spPr>
        <p:txBody>
          <a:bodyPr wrap="square" rtlCol="0">
            <a:spAutoFit/>
          </a:bodyPr>
          <a:lstStyle/>
          <a:p>
            <a:r>
              <a:rPr lang="en-US" dirty="0"/>
              <a:t>Here’s what I asked: “working on a twitter presentation for management – anyone want to share what you like about twitter</a:t>
            </a:r>
            <a:r>
              <a:rPr lang="en-US" dirty="0" smtClean="0"/>
              <a:t>?”</a:t>
            </a:r>
          </a:p>
          <a:p>
            <a:endParaRPr lang="en-US" dirty="0"/>
          </a:p>
          <a:p>
            <a:r>
              <a:rPr lang="en-US" dirty="0"/>
              <a:t>Within 20 minutes, I had received over 23 answers! Look at the interesting variety of answers:</a:t>
            </a:r>
          </a:p>
        </p:txBody>
      </p:sp>
      <p:sp>
        <p:nvSpPr>
          <p:cNvPr id="3" name="TextBox 2"/>
          <p:cNvSpPr txBox="1"/>
          <p:nvPr/>
        </p:nvSpPr>
        <p:spPr>
          <a:xfrm>
            <a:off x="990600" y="381000"/>
            <a:ext cx="2080491" cy="400110"/>
          </a:xfrm>
          <a:prstGeom prst="rect">
            <a:avLst/>
          </a:prstGeom>
          <a:noFill/>
        </p:spPr>
        <p:txBody>
          <a:bodyPr wrap="square" rtlCol="0">
            <a:spAutoFit/>
          </a:bodyPr>
          <a:lstStyle/>
          <a:p>
            <a:r>
              <a:rPr lang="en-US" sz="2000" b="1" dirty="0" smtClean="0"/>
              <a:t>Example:</a:t>
            </a:r>
            <a:endParaRPr lang="en-US" sz="2000" b="1" dirty="0"/>
          </a:p>
        </p:txBody>
      </p:sp>
      <p:sp>
        <p:nvSpPr>
          <p:cNvPr id="4" name="TextBox 3"/>
          <p:cNvSpPr txBox="1"/>
          <p:nvPr/>
        </p:nvSpPr>
        <p:spPr>
          <a:xfrm>
            <a:off x="870527" y="2887682"/>
            <a:ext cx="7162800" cy="3970318"/>
          </a:xfrm>
          <a:prstGeom prst="rect">
            <a:avLst/>
          </a:prstGeom>
          <a:noFill/>
        </p:spPr>
        <p:txBody>
          <a:bodyPr wrap="square" rtlCol="0">
            <a:spAutoFit/>
          </a:bodyPr>
          <a:lstStyle/>
          <a:p>
            <a:pPr lvl="0"/>
            <a:r>
              <a:rPr lang="en-US" b="1" u="sng" dirty="0" err="1">
                <a:hlinkClick r:id="rId2" tooltip="Amy Springer"/>
              </a:rPr>
              <a:t>amylibrarian</a:t>
            </a:r>
            <a:r>
              <a:rPr lang="en-US" dirty="0"/>
              <a:t> - “keeping informed on technology and library issues</a:t>
            </a:r>
            <a:r>
              <a:rPr lang="en-US" dirty="0" smtClean="0"/>
              <a:t>”</a:t>
            </a:r>
          </a:p>
          <a:p>
            <a:pPr lvl="0"/>
            <a:endParaRPr lang="en-US" dirty="0"/>
          </a:p>
          <a:p>
            <a:pPr lvl="0"/>
            <a:r>
              <a:rPr lang="en-US" b="1" u="sng" dirty="0" err="1">
                <a:hlinkClick r:id="rId3" tooltip="Shireen"/>
              </a:rPr>
              <a:t>digitalsista</a:t>
            </a:r>
            <a:r>
              <a:rPr lang="en-US" dirty="0"/>
              <a:t> - “twitter is a resource on news and local grassroots activities</a:t>
            </a:r>
            <a:r>
              <a:rPr lang="en-US" dirty="0" smtClean="0"/>
              <a:t>”</a:t>
            </a:r>
          </a:p>
          <a:p>
            <a:pPr lvl="0"/>
            <a:endParaRPr lang="en-US" dirty="0"/>
          </a:p>
          <a:p>
            <a:pPr lvl="0"/>
            <a:r>
              <a:rPr lang="en-US" b="1" u="sng" dirty="0">
                <a:hlinkClick r:id="rId4" tooltip="suzi / sarah louise"/>
              </a:rPr>
              <a:t>pghgurl30</a:t>
            </a:r>
            <a:r>
              <a:rPr lang="en-US" dirty="0"/>
              <a:t> – “I like it </a:t>
            </a:r>
            <a:r>
              <a:rPr lang="en-US" dirty="0" err="1"/>
              <a:t>cuz</a:t>
            </a:r>
            <a:r>
              <a:rPr lang="en-US" dirty="0"/>
              <a:t> I can follow a variety of people easily, librarians, </a:t>
            </a:r>
            <a:r>
              <a:rPr lang="en-US" dirty="0" err="1"/>
              <a:t>blogfriends</a:t>
            </a:r>
            <a:r>
              <a:rPr lang="en-US" dirty="0" smtClean="0"/>
              <a:t>”</a:t>
            </a:r>
          </a:p>
          <a:p>
            <a:pPr lvl="0"/>
            <a:endParaRPr lang="en-US" dirty="0"/>
          </a:p>
          <a:p>
            <a:pPr lvl="0"/>
            <a:r>
              <a:rPr lang="en-US" b="1" u="sng" dirty="0" err="1">
                <a:hlinkClick r:id="rId5" tooltip="Jill Hurst-Wahl"/>
              </a:rPr>
              <a:t>Jill_HW</a:t>
            </a:r>
            <a:r>
              <a:rPr lang="en-US" dirty="0"/>
              <a:t> – “Twitter = Instant support, feedback, solutions, etc</a:t>
            </a:r>
            <a:r>
              <a:rPr lang="en-US" dirty="0" smtClean="0"/>
              <a:t>.”</a:t>
            </a:r>
          </a:p>
          <a:p>
            <a:pPr lvl="0"/>
            <a:endParaRPr lang="en-US" dirty="0"/>
          </a:p>
          <a:p>
            <a:pPr lvl="0"/>
            <a:r>
              <a:rPr lang="en-US" b="1" u="sng" dirty="0" err="1">
                <a:hlinkClick r:id="rId6" tooltip="Tara Caldara"/>
              </a:rPr>
              <a:t>book_luvr</a:t>
            </a:r>
            <a:r>
              <a:rPr lang="en-US" dirty="0"/>
              <a:t> – “I learn so much from all of you that I follow! I’m able to share with staff here</a:t>
            </a:r>
            <a:r>
              <a:rPr lang="en-US" dirty="0" smtClean="0"/>
              <a:t>.”</a:t>
            </a:r>
          </a:p>
          <a:p>
            <a:pPr lvl="0"/>
            <a:endParaRPr lang="en-US" dirty="0"/>
          </a:p>
          <a:p>
            <a:pPr lvl="0"/>
            <a:r>
              <a:rPr lang="en-US" b="1" u="sng" dirty="0" err="1">
                <a:hlinkClick r:id="rId7" tooltip="Kenley Neufeld"/>
              </a:rPr>
              <a:t>kenleyneufeld</a:t>
            </a:r>
            <a:r>
              <a:rPr lang="en-US" dirty="0"/>
              <a:t> - “I find Twitter useful for professional networking.”</a:t>
            </a:r>
          </a:p>
          <a:p>
            <a:endParaRPr lang="en-US" dirty="0"/>
          </a:p>
        </p:txBody>
      </p:sp>
    </p:spTree>
    <p:extLst>
      <p:ext uri="{BB962C8B-B14F-4D97-AF65-F5344CB8AC3E}">
        <p14:creationId xmlns:p14="http://schemas.microsoft.com/office/powerpoint/2010/main" val="18019520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94692"/>
            <a:ext cx="7467600" cy="6186309"/>
          </a:xfrm>
          <a:prstGeom prst="rect">
            <a:avLst/>
          </a:prstGeom>
          <a:noFill/>
        </p:spPr>
        <p:txBody>
          <a:bodyPr wrap="square" rtlCol="0">
            <a:spAutoFit/>
          </a:bodyPr>
          <a:lstStyle/>
          <a:p>
            <a:pPr lvl="0"/>
            <a:r>
              <a:rPr lang="en-US" b="1" u="sng" dirty="0">
                <a:hlinkClick r:id="rId2" tooltip="Julian"/>
              </a:rPr>
              <a:t>julian2</a:t>
            </a:r>
            <a:r>
              <a:rPr lang="en-US" dirty="0"/>
              <a:t> - “The conversation is very quick and enriched</a:t>
            </a:r>
            <a:r>
              <a:rPr lang="en-US" dirty="0" smtClean="0"/>
              <a:t>.”</a:t>
            </a:r>
          </a:p>
          <a:p>
            <a:pPr lvl="0"/>
            <a:endParaRPr lang="en-US" dirty="0" smtClean="0"/>
          </a:p>
          <a:p>
            <a:pPr lvl="0"/>
            <a:r>
              <a:rPr lang="en-US" b="1" u="sng" dirty="0" err="1" smtClean="0">
                <a:hlinkClick r:id="rId3" tooltip="Jesse Wilkins"/>
              </a:rPr>
              <a:t>jessewilkins</a:t>
            </a:r>
            <a:r>
              <a:rPr lang="en-US" dirty="0" smtClean="0"/>
              <a:t> – “more specifically crowdsourcing of links to resources.”</a:t>
            </a:r>
          </a:p>
          <a:p>
            <a:pPr lvl="0"/>
            <a:endParaRPr lang="en-US" dirty="0" smtClean="0"/>
          </a:p>
          <a:p>
            <a:pPr lvl="0"/>
            <a:r>
              <a:rPr lang="en-US" b="1" u="sng" dirty="0" err="1" smtClean="0">
                <a:hlinkClick r:id="rId4" tooltip="MC aka baldgeekinmd"/>
              </a:rPr>
              <a:t>baldgeekinmd</a:t>
            </a:r>
            <a:r>
              <a:rPr lang="en-US" dirty="0"/>
              <a:t> – “twitter can be quick and dirty, reach many </a:t>
            </a:r>
            <a:r>
              <a:rPr lang="en-US" dirty="0" smtClean="0"/>
              <a:t>easily”</a:t>
            </a:r>
          </a:p>
          <a:p>
            <a:pPr lvl="0"/>
            <a:endParaRPr lang="en-US" dirty="0"/>
          </a:p>
          <a:p>
            <a:pPr lvl="0"/>
            <a:r>
              <a:rPr lang="en-US" b="1" u="sng" dirty="0">
                <a:hlinkClick r:id="rId5" tooltip="Bridget "/>
              </a:rPr>
              <a:t>bschu1022</a:t>
            </a:r>
            <a:r>
              <a:rPr lang="en-US" dirty="0"/>
              <a:t> – “The networking! I can get an answer to a question (in seconds!) from colleagues around the world &amp; not just by email or phone</a:t>
            </a:r>
            <a:r>
              <a:rPr lang="en-US" dirty="0" smtClean="0"/>
              <a:t>!”</a:t>
            </a:r>
          </a:p>
          <a:p>
            <a:pPr lvl="0"/>
            <a:endParaRPr lang="en-US" dirty="0"/>
          </a:p>
          <a:p>
            <a:pPr lvl="0"/>
            <a:r>
              <a:rPr lang="en-US" b="1" u="sng" dirty="0" err="1">
                <a:hlinkClick r:id="rId6" tooltip="Harry Hoover"/>
              </a:rPr>
              <a:t>MyCreativeTeam</a:t>
            </a:r>
            <a:r>
              <a:rPr lang="en-US" dirty="0"/>
              <a:t> – “twitter likes: follow/pitch journalists, query experts, gather blog fodder, promote blog via </a:t>
            </a:r>
            <a:r>
              <a:rPr lang="en-US" dirty="0" err="1"/>
              <a:t>twitterfeed</a:t>
            </a:r>
            <a:r>
              <a:rPr lang="en-US" dirty="0"/>
              <a:t>, quick friend contact</a:t>
            </a:r>
            <a:r>
              <a:rPr lang="en-US" dirty="0" smtClean="0"/>
              <a:t>”</a:t>
            </a:r>
          </a:p>
          <a:p>
            <a:pPr lvl="0"/>
            <a:endParaRPr lang="en-US" dirty="0"/>
          </a:p>
          <a:p>
            <a:pPr lvl="0"/>
            <a:r>
              <a:rPr lang="en-US" b="1" u="sng" dirty="0">
                <a:hlinkClick r:id="rId7" tooltip="sarchet62"/>
              </a:rPr>
              <a:t>sarchet62</a:t>
            </a:r>
            <a:r>
              <a:rPr lang="en-US" dirty="0"/>
              <a:t> – “I’m following as many health care providers I can find on twitter and learning </a:t>
            </a:r>
            <a:r>
              <a:rPr lang="en-US" dirty="0" err="1"/>
              <a:t>learning</a:t>
            </a:r>
            <a:r>
              <a:rPr lang="en-US" dirty="0"/>
              <a:t> </a:t>
            </a:r>
            <a:r>
              <a:rPr lang="en-US" dirty="0" err="1"/>
              <a:t>learning</a:t>
            </a:r>
            <a:r>
              <a:rPr lang="en-US" dirty="0"/>
              <a:t> helps in my work!!” and “if all you did was follow news channels the tweets are worth it</a:t>
            </a:r>
            <a:r>
              <a:rPr lang="en-US" dirty="0" smtClean="0"/>
              <a:t>”</a:t>
            </a:r>
          </a:p>
          <a:p>
            <a:pPr lvl="0"/>
            <a:endParaRPr lang="en-US" dirty="0"/>
          </a:p>
          <a:p>
            <a:pPr lvl="0"/>
            <a:r>
              <a:rPr lang="en-US" b="1" u="sng" dirty="0" err="1" smtClean="0">
                <a:hlinkClick r:id="rId8" tooltip="LaDonna Coy"/>
              </a:rPr>
              <a:t>coyenator</a:t>
            </a:r>
            <a:r>
              <a:rPr lang="en-US" dirty="0"/>
              <a:t> – “connecting with people, cross-pollinating ideas, apps, experience, info, tools, innovations, and of course, opinions</a:t>
            </a:r>
            <a:r>
              <a:rPr lang="en-US" dirty="0" smtClean="0"/>
              <a:t>!”</a:t>
            </a:r>
          </a:p>
          <a:p>
            <a:pPr lvl="0"/>
            <a:endParaRPr lang="en-US" dirty="0"/>
          </a:p>
          <a:p>
            <a:pPr lvl="0"/>
            <a:r>
              <a:rPr lang="en-US" b="1" u="sng" dirty="0" err="1">
                <a:hlinkClick r:id="rId9" tooltip="amanda izenstark"/>
              </a:rPr>
              <a:t>znstrk</a:t>
            </a:r>
            <a:r>
              <a:rPr lang="en-US" dirty="0"/>
              <a:t> – “quick responses when you ask a question, and interesting tweets from others.”</a:t>
            </a:r>
          </a:p>
          <a:p>
            <a:endParaRPr lang="en-US" dirty="0"/>
          </a:p>
        </p:txBody>
      </p:sp>
    </p:spTree>
    <p:extLst>
      <p:ext uri="{BB962C8B-B14F-4D97-AF65-F5344CB8AC3E}">
        <p14:creationId xmlns:p14="http://schemas.microsoft.com/office/powerpoint/2010/main" val="18209361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0" y="-25315"/>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inherit" charset="0"/>
                <a:ea typeface="Times New Roman" pitchFamily="18" charset="0"/>
                <a:cs typeface="Arial" pitchFamily="34" charset="0"/>
              </a:rPr>
              <a:t/>
            </a:r>
            <a:br>
              <a:rPr kumimoji="0" lang="en-US" sz="900" b="0" i="0" u="none" strike="noStrike" cap="none" normalizeH="0" baseline="0" dirty="0" smtClean="0">
                <a:ln>
                  <a:noFill/>
                </a:ln>
                <a:solidFill>
                  <a:srgbClr val="000000"/>
                </a:solidFill>
                <a:effectLst/>
                <a:latin typeface="inherit" charset="0"/>
                <a:ea typeface="Times New Roman" pitchFamily="18"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514927" y="152400"/>
            <a:ext cx="7924800" cy="6709529"/>
          </a:xfrm>
          <a:prstGeom prst="rect">
            <a:avLst/>
          </a:prstGeom>
        </p:spPr>
        <p:txBody>
          <a:bodyPr wrap="square">
            <a:spAutoFit/>
          </a:bodyPr>
          <a:lstStyle/>
          <a:p>
            <a:r>
              <a:rPr lang="en-US" b="1" dirty="0"/>
              <a:t>The Bare Bones Guide to Twitter</a:t>
            </a:r>
          </a:p>
          <a:p>
            <a:r>
              <a:rPr lang="en-US" i="1" dirty="0" smtClean="0"/>
              <a:t>Highlights:</a:t>
            </a:r>
          </a:p>
          <a:p>
            <a:endParaRPr lang="en-US" i="1" dirty="0"/>
          </a:p>
          <a:p>
            <a:pPr marL="742950" lvl="1" indent="-285750">
              <a:buFont typeface="Arial" pitchFamily="34" charset="0"/>
              <a:buChar char="•"/>
            </a:pPr>
            <a:r>
              <a:rPr lang="en-US" dirty="0" smtClean="0"/>
              <a:t>Set </a:t>
            </a:r>
            <a:r>
              <a:rPr lang="en-US" dirty="0"/>
              <a:t>up a SHORT Twitter handle</a:t>
            </a:r>
            <a:r>
              <a:rPr lang="en-US" dirty="0" smtClean="0"/>
              <a:t>.</a:t>
            </a:r>
          </a:p>
          <a:p>
            <a:pPr marL="742950" lvl="1" indent="-285750">
              <a:buFont typeface="Arial" pitchFamily="34" charset="0"/>
              <a:buChar char="•"/>
            </a:pPr>
            <a:endParaRPr lang="en-US" sz="1200" dirty="0"/>
          </a:p>
          <a:p>
            <a:pPr marL="742950" lvl="1" indent="-285750">
              <a:buFont typeface="Arial" pitchFamily="34" charset="0"/>
              <a:buChar char="•"/>
            </a:pPr>
            <a:r>
              <a:rPr lang="en-US" dirty="0" smtClean="0"/>
              <a:t>Use </a:t>
            </a:r>
            <a:r>
              <a:rPr lang="en-US" dirty="0"/>
              <a:t>an application like </a:t>
            </a:r>
            <a:r>
              <a:rPr lang="en-US" dirty="0" err="1"/>
              <a:t>TweetDeck</a:t>
            </a:r>
            <a:r>
              <a:rPr lang="en-US" dirty="0"/>
              <a:t> (our choice), </a:t>
            </a:r>
            <a:r>
              <a:rPr lang="en-US" dirty="0" err="1"/>
              <a:t>Hootsuite</a:t>
            </a:r>
            <a:r>
              <a:rPr lang="en-US" dirty="0"/>
              <a:t>, </a:t>
            </a:r>
            <a:r>
              <a:rPr lang="en-US" dirty="0" err="1"/>
              <a:t>Seesmic</a:t>
            </a:r>
            <a:r>
              <a:rPr lang="en-US" dirty="0"/>
              <a:t> or a mobile client if you tweet from your phone</a:t>
            </a:r>
            <a:r>
              <a:rPr lang="en-US" dirty="0" smtClean="0"/>
              <a:t>.</a:t>
            </a:r>
          </a:p>
          <a:p>
            <a:pPr marL="742950" lvl="1" indent="-285750">
              <a:buFont typeface="Arial" pitchFamily="34" charset="0"/>
              <a:buChar char="•"/>
            </a:pPr>
            <a:endParaRPr lang="en-US" sz="1200" dirty="0"/>
          </a:p>
          <a:p>
            <a:pPr marL="742950" lvl="1" indent="-285750">
              <a:buFont typeface="Arial" pitchFamily="34" charset="0"/>
              <a:buChar char="•"/>
            </a:pPr>
            <a:r>
              <a:rPr lang="en-US" dirty="0" smtClean="0"/>
              <a:t>Tweet often.  Tweet </a:t>
            </a:r>
            <a:r>
              <a:rPr lang="en-US" dirty="0"/>
              <a:t>regularly</a:t>
            </a:r>
            <a:r>
              <a:rPr lang="en-US" dirty="0" smtClean="0"/>
              <a:t>.</a:t>
            </a:r>
          </a:p>
          <a:p>
            <a:pPr marL="742950" lvl="1" indent="-285750">
              <a:buFont typeface="Arial" pitchFamily="34" charset="0"/>
              <a:buChar char="•"/>
            </a:pPr>
            <a:endParaRPr lang="en-US" sz="1200" dirty="0"/>
          </a:p>
          <a:p>
            <a:pPr marL="742950" lvl="1" indent="-285750">
              <a:buFont typeface="Arial" pitchFamily="34" charset="0"/>
              <a:buChar char="•"/>
            </a:pPr>
            <a:r>
              <a:rPr lang="en-US" dirty="0" smtClean="0"/>
              <a:t>Make </a:t>
            </a:r>
            <a:r>
              <a:rPr lang="en-US" dirty="0"/>
              <a:t>your own voice heard</a:t>
            </a:r>
            <a:r>
              <a:rPr lang="en-US" dirty="0" smtClean="0"/>
              <a:t>.</a:t>
            </a:r>
          </a:p>
          <a:p>
            <a:pPr marL="742950" lvl="1" indent="-285750">
              <a:buFont typeface="Arial" pitchFamily="34" charset="0"/>
              <a:buChar char="•"/>
            </a:pPr>
            <a:endParaRPr lang="en-US" sz="1200" dirty="0"/>
          </a:p>
          <a:p>
            <a:pPr marL="742950" lvl="1" indent="-285750">
              <a:buFont typeface="Arial" pitchFamily="34" charset="0"/>
              <a:buChar char="•"/>
            </a:pPr>
            <a:r>
              <a:rPr lang="en-US" dirty="0" smtClean="0"/>
              <a:t>Leave </a:t>
            </a:r>
            <a:r>
              <a:rPr lang="en-US" dirty="0"/>
              <a:t>enough room for </a:t>
            </a:r>
            <a:r>
              <a:rPr lang="en-US" dirty="0" err="1"/>
              <a:t>retweets</a:t>
            </a:r>
            <a:r>
              <a:rPr lang="en-US" dirty="0" smtClean="0"/>
              <a:t>.</a:t>
            </a:r>
            <a:endParaRPr lang="en-US" dirty="0"/>
          </a:p>
          <a:p>
            <a:pPr marL="742950" lvl="1" indent="-285750">
              <a:buFont typeface="Arial" pitchFamily="34" charset="0"/>
              <a:buChar char="•"/>
            </a:pPr>
            <a:r>
              <a:rPr lang="en-US" dirty="0" smtClean="0"/>
              <a:t>Test </a:t>
            </a:r>
            <a:r>
              <a:rPr lang="en-US" dirty="0"/>
              <a:t>and shorten the links that you </a:t>
            </a:r>
            <a:r>
              <a:rPr lang="en-US" dirty="0" err="1" smtClean="0"/>
              <a:t>retweet</a:t>
            </a:r>
            <a:r>
              <a:rPr lang="en-US" dirty="0" smtClean="0"/>
              <a:t>.  Don’t </a:t>
            </a:r>
            <a:r>
              <a:rPr lang="en-US" dirty="0" err="1"/>
              <a:t>overfollow</a:t>
            </a:r>
            <a:r>
              <a:rPr lang="en-US" dirty="0" smtClean="0"/>
              <a:t>.</a:t>
            </a:r>
          </a:p>
          <a:p>
            <a:pPr marL="742950" lvl="1" indent="-285750">
              <a:buFont typeface="Arial" pitchFamily="34" charset="0"/>
              <a:buChar char="•"/>
            </a:pPr>
            <a:endParaRPr lang="en-US" sz="1200" dirty="0"/>
          </a:p>
          <a:p>
            <a:pPr marL="742950" lvl="1" indent="-285750">
              <a:buFont typeface="Arial" pitchFamily="34" charset="0"/>
              <a:buChar char="•"/>
            </a:pPr>
            <a:r>
              <a:rPr lang="en-US" dirty="0" smtClean="0"/>
              <a:t>Pithy </a:t>
            </a:r>
            <a:r>
              <a:rPr lang="en-US" dirty="0"/>
              <a:t>facts go viral</a:t>
            </a:r>
            <a:r>
              <a:rPr lang="en-US" dirty="0" smtClean="0"/>
              <a:t>.</a:t>
            </a:r>
          </a:p>
          <a:p>
            <a:pPr marL="742950" lvl="1" indent="-285750">
              <a:buFont typeface="Arial" pitchFamily="34" charset="0"/>
              <a:buChar char="•"/>
            </a:pPr>
            <a:endParaRPr lang="en-US" sz="1200" dirty="0"/>
          </a:p>
          <a:p>
            <a:pPr marL="742950" lvl="1" indent="-285750">
              <a:buFont typeface="Arial" pitchFamily="34" charset="0"/>
              <a:buChar char="•"/>
            </a:pPr>
            <a:r>
              <a:rPr lang="en-US" dirty="0" smtClean="0"/>
              <a:t>The </a:t>
            </a:r>
            <a:r>
              <a:rPr lang="en-US" dirty="0"/>
              <a:t># symbol is called a </a:t>
            </a:r>
            <a:r>
              <a:rPr lang="en-US" dirty="0" err="1"/>
              <a:t>hashtag</a:t>
            </a:r>
            <a:r>
              <a:rPr lang="en-US" dirty="0"/>
              <a:t>. </a:t>
            </a:r>
            <a:r>
              <a:rPr lang="en-US" dirty="0" err="1"/>
              <a:t>Hashtags</a:t>
            </a:r>
            <a:r>
              <a:rPr lang="en-US" dirty="0"/>
              <a:t> designate that your tweet connects to a certain subject</a:t>
            </a:r>
            <a:r>
              <a:rPr lang="en-US" dirty="0" smtClean="0"/>
              <a:t>.</a:t>
            </a:r>
          </a:p>
          <a:p>
            <a:pPr marL="742950" lvl="1" indent="-285750">
              <a:buFont typeface="Arial" pitchFamily="34" charset="0"/>
              <a:buChar char="•"/>
            </a:pPr>
            <a:endParaRPr lang="en-US" sz="1200" dirty="0"/>
          </a:p>
          <a:p>
            <a:pPr marL="742950" lvl="1" indent="-285750">
              <a:buFont typeface="Arial" pitchFamily="34" charset="0"/>
              <a:buChar char="•"/>
            </a:pPr>
            <a:r>
              <a:rPr lang="en-US" dirty="0" smtClean="0"/>
              <a:t>Love </a:t>
            </a:r>
            <a:r>
              <a:rPr lang="en-US" dirty="0"/>
              <a:t>the DM; fear the DM</a:t>
            </a:r>
            <a:r>
              <a:rPr lang="en-US" dirty="0" smtClean="0"/>
              <a:t>.</a:t>
            </a:r>
          </a:p>
          <a:p>
            <a:pPr marL="742950" lvl="1" indent="-285750">
              <a:buFont typeface="Arial" pitchFamily="34" charset="0"/>
              <a:buChar char="•"/>
            </a:pPr>
            <a:endParaRPr lang="en-US" sz="1200" dirty="0"/>
          </a:p>
          <a:p>
            <a:pPr marL="742950" lvl="1" indent="-285750">
              <a:buFont typeface="Arial" pitchFamily="34" charset="0"/>
              <a:buChar char="•"/>
            </a:pPr>
            <a:r>
              <a:rPr lang="en-US" dirty="0" smtClean="0"/>
              <a:t>Blog </a:t>
            </a:r>
            <a:r>
              <a:rPr lang="en-US" dirty="0"/>
              <a:t>n’ Tweet. Tweet when you blog something new</a:t>
            </a:r>
            <a:r>
              <a:rPr lang="en-US" dirty="0" smtClean="0"/>
              <a:t>.</a:t>
            </a:r>
          </a:p>
          <a:p>
            <a:endParaRPr lang="en-US" sz="1200" dirty="0"/>
          </a:p>
          <a:p>
            <a:r>
              <a:rPr lang="en-US" sz="1400" dirty="0" smtClean="0"/>
              <a:t>http</a:t>
            </a:r>
            <a:r>
              <a:rPr lang="en-US" sz="1400" dirty="0"/>
              <a:t>://www.theatlantic.com/technology/archive/2011/03/the-bare-bones-guide-to-twitter/72283/</a:t>
            </a:r>
          </a:p>
          <a:p>
            <a:r>
              <a:rPr lang="en-US" sz="1400" dirty="0"/>
              <a:t>Mar 10 2011, The Atlantic</a:t>
            </a:r>
          </a:p>
          <a:p>
            <a:endParaRPr lang="en-US" dirty="0"/>
          </a:p>
        </p:txBody>
      </p:sp>
    </p:spTree>
    <p:extLst>
      <p:ext uri="{BB962C8B-B14F-4D97-AF65-F5344CB8AC3E}">
        <p14:creationId xmlns:p14="http://schemas.microsoft.com/office/powerpoint/2010/main" val="30797127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838200"/>
            <a:ext cx="5257800" cy="5632311"/>
          </a:xfrm>
          <a:prstGeom prst="rect">
            <a:avLst/>
          </a:prstGeom>
        </p:spPr>
        <p:txBody>
          <a:bodyPr wrap="square">
            <a:spAutoFit/>
          </a:bodyPr>
          <a:lstStyle/>
          <a:p>
            <a:pPr lvl="0"/>
            <a:r>
              <a:rPr lang="en-US" dirty="0" smtClean="0"/>
              <a:t>Ask for advice</a:t>
            </a:r>
          </a:p>
          <a:p>
            <a:pPr lvl="0"/>
            <a:endParaRPr lang="en-US" dirty="0"/>
          </a:p>
          <a:p>
            <a:pPr lvl="0"/>
            <a:r>
              <a:rPr lang="en-US" dirty="0" smtClean="0"/>
              <a:t>Politics</a:t>
            </a:r>
          </a:p>
          <a:p>
            <a:pPr lvl="0"/>
            <a:endParaRPr lang="en-US" dirty="0"/>
          </a:p>
          <a:p>
            <a:pPr lvl="0"/>
            <a:r>
              <a:rPr lang="en-US" dirty="0"/>
              <a:t>Gage public opinion of a film – or</a:t>
            </a:r>
            <a:r>
              <a:rPr lang="en-US" dirty="0" smtClean="0"/>
              <a:t>…</a:t>
            </a:r>
          </a:p>
          <a:p>
            <a:pPr lvl="0"/>
            <a:endParaRPr lang="en-US" dirty="0"/>
          </a:p>
          <a:p>
            <a:pPr lvl="0"/>
            <a:r>
              <a:rPr lang="en-US" dirty="0"/>
              <a:t>Follow your favorite team.</a:t>
            </a:r>
            <a:br>
              <a:rPr lang="en-US" dirty="0"/>
            </a:br>
            <a:r>
              <a:rPr lang="en-US" dirty="0"/>
              <a:t> </a:t>
            </a:r>
          </a:p>
          <a:p>
            <a:pPr lvl="0"/>
            <a:r>
              <a:rPr lang="en-US" dirty="0"/>
              <a:t>helpful because it lets you rage to millions of </a:t>
            </a:r>
          </a:p>
          <a:p>
            <a:pPr lvl="0"/>
            <a:r>
              <a:rPr lang="en-US" dirty="0"/>
              <a:t>t's like a conference call with text messaging. </a:t>
            </a:r>
            <a:r>
              <a:rPr lang="en-US" dirty="0" smtClean="0"/>
              <a:t>–</a:t>
            </a:r>
          </a:p>
          <a:p>
            <a:pPr lvl="0"/>
            <a:endParaRPr lang="en-US" dirty="0" smtClean="0"/>
          </a:p>
          <a:p>
            <a:pPr lvl="0"/>
            <a:r>
              <a:rPr lang="en-US" dirty="0" smtClean="0"/>
              <a:t>arrange lunch</a:t>
            </a:r>
          </a:p>
          <a:p>
            <a:pPr lvl="0"/>
            <a:endParaRPr lang="en-US" dirty="0"/>
          </a:p>
          <a:p>
            <a:pPr lvl="0"/>
            <a:r>
              <a:rPr lang="en-US" dirty="0"/>
              <a:t>get quick </a:t>
            </a:r>
            <a:r>
              <a:rPr lang="en-US" dirty="0" smtClean="0"/>
              <a:t>answers</a:t>
            </a:r>
          </a:p>
          <a:p>
            <a:pPr lvl="0"/>
            <a:endParaRPr lang="en-US" dirty="0"/>
          </a:p>
          <a:p>
            <a:pPr lvl="0"/>
            <a:r>
              <a:rPr lang="en-US" dirty="0"/>
              <a:t>find a </a:t>
            </a:r>
            <a:r>
              <a:rPr lang="en-US" dirty="0" smtClean="0"/>
              <a:t>job</a:t>
            </a:r>
          </a:p>
          <a:p>
            <a:pPr lvl="0"/>
            <a:endParaRPr lang="en-US" dirty="0"/>
          </a:p>
          <a:p>
            <a:pPr lvl="0"/>
            <a:r>
              <a:rPr lang="en-US" dirty="0" err="1" smtClean="0"/>
              <a:t>Microblogging</a:t>
            </a:r>
            <a:endParaRPr lang="en-US" dirty="0" smtClean="0"/>
          </a:p>
          <a:p>
            <a:pPr lvl="0"/>
            <a:endParaRPr lang="en-US" dirty="0"/>
          </a:p>
          <a:p>
            <a:pPr lvl="0"/>
            <a:r>
              <a:rPr lang="en-US" dirty="0"/>
              <a:t>keeping up with the news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0" y="228600"/>
            <a:ext cx="2438400" cy="2438400"/>
          </a:xfrm>
          <a:prstGeom prst="rect">
            <a:avLst/>
          </a:prstGeom>
        </p:spPr>
      </p:pic>
      <p:sp>
        <p:nvSpPr>
          <p:cNvPr id="4" name="TextBox 3"/>
          <p:cNvSpPr txBox="1"/>
          <p:nvPr/>
        </p:nvSpPr>
        <p:spPr>
          <a:xfrm rot="20143381">
            <a:off x="831303" y="407120"/>
            <a:ext cx="1151426" cy="584775"/>
          </a:xfrm>
          <a:prstGeom prst="rect">
            <a:avLst/>
          </a:prstGeom>
          <a:noFill/>
        </p:spPr>
        <p:txBody>
          <a:bodyPr wrap="square" rtlCol="0">
            <a:spAutoFit/>
          </a:bodyPr>
          <a:lstStyle/>
          <a:p>
            <a:r>
              <a:rPr lang="en-US" sz="3200" dirty="0" smtClean="0"/>
              <a:t>Uses</a:t>
            </a:r>
            <a:endParaRPr lang="en-US" sz="3200" dirty="0"/>
          </a:p>
        </p:txBody>
      </p:sp>
      <p:sp>
        <p:nvSpPr>
          <p:cNvPr id="5" name="TextBox 4"/>
          <p:cNvSpPr txBox="1"/>
          <p:nvPr/>
        </p:nvSpPr>
        <p:spPr>
          <a:xfrm rot="20049949">
            <a:off x="6159991" y="5926238"/>
            <a:ext cx="1311107" cy="461665"/>
          </a:xfrm>
          <a:prstGeom prst="rect">
            <a:avLst/>
          </a:prstGeom>
          <a:noFill/>
        </p:spPr>
        <p:txBody>
          <a:bodyPr wrap="square" rtlCol="0">
            <a:spAutoFit/>
          </a:bodyPr>
          <a:lstStyle/>
          <a:p>
            <a:r>
              <a:rPr lang="en-US" sz="2400" dirty="0" smtClean="0"/>
              <a:t>Etc., etc</a:t>
            </a:r>
            <a:r>
              <a:rPr lang="en-US" dirty="0" smtClean="0"/>
              <a:t>.</a:t>
            </a:r>
            <a:endParaRPr lang="en-US" dirty="0"/>
          </a:p>
        </p:txBody>
      </p:sp>
    </p:spTree>
    <p:extLst>
      <p:ext uri="{BB962C8B-B14F-4D97-AF65-F5344CB8AC3E}">
        <p14:creationId xmlns:p14="http://schemas.microsoft.com/office/powerpoint/2010/main" val="31162091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1076849"/>
            <a:ext cx="6172200" cy="923330"/>
          </a:xfrm>
          <a:prstGeom prst="rect">
            <a:avLst/>
          </a:prstGeom>
        </p:spPr>
        <p:txBody>
          <a:bodyPr wrap="square">
            <a:spAutoFit/>
          </a:bodyPr>
          <a:lstStyle/>
          <a:p>
            <a:r>
              <a:rPr lang="en-US" dirty="0"/>
              <a:t>Websites, powered by broadband connections, became a lifeline for many of those in Japan</a:t>
            </a:r>
            <a:r>
              <a:rPr lang="en-US" dirty="0" smtClean="0"/>
              <a:t>.</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2209800" cy="2209800"/>
          </a:xfrm>
          <a:prstGeom prst="rect">
            <a:avLst/>
          </a:prstGeom>
        </p:spPr>
      </p:pic>
      <p:sp>
        <p:nvSpPr>
          <p:cNvPr id="4" name="Rectangle 3"/>
          <p:cNvSpPr/>
          <p:nvPr/>
        </p:nvSpPr>
        <p:spPr>
          <a:xfrm>
            <a:off x="1181100" y="4343400"/>
            <a:ext cx="4572000" cy="1754326"/>
          </a:xfrm>
          <a:prstGeom prst="rect">
            <a:avLst/>
          </a:prstGeom>
        </p:spPr>
        <p:txBody>
          <a:bodyPr>
            <a:spAutoFit/>
          </a:bodyPr>
          <a:lstStyle/>
          <a:p>
            <a:r>
              <a:rPr lang="en-US" dirty="0"/>
              <a:t>For many, Twitter, the micro blogging site and Facebook, became the easiest, quickest and most reliable way for the survivors to keep in touch with relatives </a:t>
            </a:r>
          </a:p>
          <a:p>
            <a:r>
              <a:rPr lang="en-US" dirty="0"/>
              <a:t>as well as providing emergency numbers and information to those in stricken areas.</a:t>
            </a:r>
          </a:p>
        </p:txBody>
      </p:sp>
      <p:sp>
        <p:nvSpPr>
          <p:cNvPr id="5" name="Rectangle 4"/>
          <p:cNvSpPr/>
          <p:nvPr/>
        </p:nvSpPr>
        <p:spPr>
          <a:xfrm>
            <a:off x="1905000" y="2743200"/>
            <a:ext cx="5562600" cy="1200329"/>
          </a:xfrm>
          <a:prstGeom prst="rect">
            <a:avLst/>
          </a:prstGeom>
        </p:spPr>
        <p:txBody>
          <a:bodyPr wrap="square">
            <a:spAutoFit/>
          </a:bodyPr>
          <a:lstStyle/>
          <a:p>
            <a:r>
              <a:rPr lang="en-US" dirty="0"/>
              <a:t>Even the US State Department resorted to using Twitter </a:t>
            </a:r>
          </a:p>
          <a:p>
            <a:r>
              <a:rPr lang="en-US" dirty="0"/>
              <a:t>to publish emergency numbers, and informing Japanese </a:t>
            </a:r>
          </a:p>
          <a:p>
            <a:r>
              <a:rPr lang="en-US" dirty="0"/>
              <a:t>residents in America how to contact families back in </a:t>
            </a:r>
          </a:p>
          <a:p>
            <a:r>
              <a:rPr lang="en-US" dirty="0"/>
              <a:t>Asia.</a:t>
            </a:r>
          </a:p>
        </p:txBody>
      </p:sp>
    </p:spTree>
    <p:extLst>
      <p:ext uri="{BB962C8B-B14F-4D97-AF65-F5344CB8AC3E}">
        <p14:creationId xmlns:p14="http://schemas.microsoft.com/office/powerpoint/2010/main" val="2666244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t>What is Social Media?</a:t>
            </a:r>
          </a:p>
        </p:txBody>
      </p:sp>
      <p:sp>
        <p:nvSpPr>
          <p:cNvPr id="86019" name="Rectangle 3"/>
          <p:cNvSpPr>
            <a:spLocks noGrp="1" noChangeArrowheads="1"/>
          </p:cNvSpPr>
          <p:nvPr>
            <p:ph type="body" idx="1"/>
          </p:nvPr>
        </p:nvSpPr>
        <p:spPr/>
        <p:txBody>
          <a:bodyPr/>
          <a:lstStyle/>
          <a:p>
            <a:pPr>
              <a:lnSpc>
                <a:spcPct val="110000"/>
              </a:lnSpc>
            </a:pPr>
            <a:r>
              <a:rPr lang="en-US" sz="2600"/>
              <a:t>Online content created by people</a:t>
            </a:r>
          </a:p>
          <a:p>
            <a:pPr>
              <a:lnSpc>
                <a:spcPct val="110000"/>
              </a:lnSpc>
            </a:pPr>
            <a:r>
              <a:rPr lang="en-US" sz="2600"/>
              <a:t>A shift in how people discover, read, and share news, information and content</a:t>
            </a:r>
          </a:p>
          <a:p>
            <a:pPr>
              <a:lnSpc>
                <a:spcPct val="110000"/>
              </a:lnSpc>
            </a:pPr>
            <a:r>
              <a:rPr lang="en-US" sz="2600"/>
              <a:t>Moving from monologue (one to many) to dialogue (many to many)</a:t>
            </a:r>
          </a:p>
          <a:p>
            <a:pPr>
              <a:lnSpc>
                <a:spcPct val="110000"/>
              </a:lnSpc>
            </a:pPr>
            <a:r>
              <a:rPr lang="en-US" sz="2600"/>
              <a:t>Changing people from content readers into contributors and publishers</a:t>
            </a:r>
          </a:p>
          <a:p>
            <a:pPr>
              <a:lnSpc>
                <a:spcPct val="110000"/>
              </a:lnSpc>
            </a:pPr>
            <a:r>
              <a:rPr lang="en-US" sz="2600"/>
              <a:t>Does not require expensive equipment or a government-granted license</a:t>
            </a:r>
          </a:p>
        </p:txBody>
      </p:sp>
    </p:spTree>
    <p:extLst>
      <p:ext uri="{BB962C8B-B14F-4D97-AF65-F5344CB8AC3E}">
        <p14:creationId xmlns:p14="http://schemas.microsoft.com/office/powerpoint/2010/main" val="11652740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990600"/>
            <a:ext cx="4572000" cy="1477328"/>
          </a:xfrm>
          <a:prstGeom prst="rect">
            <a:avLst/>
          </a:prstGeom>
        </p:spPr>
        <p:txBody>
          <a:bodyPr>
            <a:spAutoFit/>
          </a:bodyPr>
          <a:lstStyle/>
          <a:p>
            <a:r>
              <a:rPr lang="en-US" dirty="0"/>
              <a:t> Department of Homeland Security could start using social networking channels such as Facebook and Twitter to alert the public of changes in the nation's threat level, the Associated Press reported.</a:t>
            </a:r>
          </a:p>
        </p:txBody>
      </p:sp>
      <p:sp>
        <p:nvSpPr>
          <p:cNvPr id="4" name="Rectangle 3"/>
          <p:cNvSpPr/>
          <p:nvPr/>
        </p:nvSpPr>
        <p:spPr>
          <a:xfrm>
            <a:off x="2362200" y="2895600"/>
            <a:ext cx="4572000" cy="1477328"/>
          </a:xfrm>
          <a:prstGeom prst="rect">
            <a:avLst/>
          </a:prstGeom>
        </p:spPr>
        <p:txBody>
          <a:bodyPr>
            <a:spAutoFit/>
          </a:bodyPr>
          <a:lstStyle/>
          <a:p>
            <a:r>
              <a:rPr lang="en-US" dirty="0"/>
              <a:t>British government is seeking to hire someone to boost its online presence, after advertising for the post of an ‘Executive Director Digital’ on the </a:t>
            </a:r>
            <a:r>
              <a:rPr lang="en-US" dirty="0">
                <a:hlinkClick r:id="rId2" tooltip="www.civilservice.gov.uk/jobs/careers-detail.aspx?JobId=18542"/>
              </a:rPr>
              <a:t>Civil Service jobs </a:t>
            </a:r>
            <a:r>
              <a:rPr lang="en-US" dirty="0" smtClean="0">
                <a:hlinkClick r:id="rId2" tooltip="www.civilservice.gov.uk/jobs/careers-detail.aspx?JobId=18542"/>
              </a:rPr>
              <a:t>website</a:t>
            </a:r>
            <a:r>
              <a:rPr lang="en-US" dirty="0"/>
              <a:t> </a:t>
            </a:r>
            <a:r>
              <a:rPr lang="en-US" dirty="0" smtClean="0"/>
              <a:t>being called a Twitter Czar.</a:t>
            </a:r>
            <a:endParaRPr lang="en-US" dirty="0"/>
          </a:p>
        </p:txBody>
      </p:sp>
      <p:sp>
        <p:nvSpPr>
          <p:cNvPr id="5" name="Rectangle 4"/>
          <p:cNvSpPr/>
          <p:nvPr/>
        </p:nvSpPr>
        <p:spPr>
          <a:xfrm>
            <a:off x="4060370" y="4648200"/>
            <a:ext cx="4931229" cy="1754326"/>
          </a:xfrm>
          <a:prstGeom prst="rect">
            <a:avLst/>
          </a:prstGeom>
        </p:spPr>
        <p:txBody>
          <a:bodyPr wrap="square">
            <a:spAutoFit/>
          </a:bodyPr>
          <a:lstStyle/>
          <a:p>
            <a:r>
              <a:rPr lang="en-US" dirty="0"/>
              <a:t>On Facebook and Twitter, spreading revolution in </a:t>
            </a:r>
            <a:r>
              <a:rPr lang="en-US" dirty="0" smtClean="0"/>
              <a:t>Syria.</a:t>
            </a:r>
            <a:endParaRPr lang="en-US" dirty="0"/>
          </a:p>
          <a:p>
            <a:r>
              <a:rPr lang="en-US" dirty="0"/>
              <a:t>Social networks are playing a central role in fueling protests in Syria, where demonstrations Friday were the largest since anti-Assad activists took to the street last month.</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1" y="4762925"/>
            <a:ext cx="1752600" cy="1693078"/>
          </a:xfrm>
          <a:prstGeom prst="rect">
            <a:avLst/>
          </a:prstGeom>
        </p:spPr>
      </p:pic>
    </p:spTree>
    <p:extLst>
      <p:ext uri="{BB962C8B-B14F-4D97-AF65-F5344CB8AC3E}">
        <p14:creationId xmlns:p14="http://schemas.microsoft.com/office/powerpoint/2010/main" val="13128755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762000"/>
            <a:ext cx="5257800" cy="2031325"/>
          </a:xfrm>
          <a:prstGeom prst="rect">
            <a:avLst/>
          </a:prstGeom>
        </p:spPr>
        <p:txBody>
          <a:bodyPr wrap="square">
            <a:spAutoFit/>
          </a:bodyPr>
          <a:lstStyle/>
          <a:p>
            <a:r>
              <a:rPr lang="en-US" dirty="0"/>
              <a:t>“This is what the naysayers fail to understand</a:t>
            </a:r>
            <a:r>
              <a:rPr lang="en-US" dirty="0" smtClean="0"/>
              <a:t>:</a:t>
            </a:r>
          </a:p>
          <a:p>
            <a:endParaRPr lang="en-US" dirty="0"/>
          </a:p>
          <a:p>
            <a:r>
              <a:rPr lang="en-US" dirty="0" smtClean="0"/>
              <a:t> </a:t>
            </a:r>
            <a:r>
              <a:rPr lang="en-US" dirty="0"/>
              <a:t>it's just as easy to use Twitter to spread the word about a brilliant 10,000-word New Yorker article as it is to spread the word about your Lucky Charms habit</a:t>
            </a:r>
            <a:r>
              <a:rPr lang="en-US" dirty="0" smtClean="0"/>
              <a:t>.”</a:t>
            </a:r>
          </a:p>
          <a:p>
            <a:endParaRPr lang="en-US" dirty="0"/>
          </a:p>
          <a:p>
            <a:r>
              <a:rPr lang="en-US" dirty="0" smtClean="0"/>
              <a:t> </a:t>
            </a:r>
            <a:r>
              <a:rPr lang="en-US" dirty="0"/>
              <a:t>–Steven Johnson, author of </a:t>
            </a:r>
            <a:r>
              <a:rPr lang="en-US" i="1" dirty="0"/>
              <a:t>The Invention of Air</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7379" y="3429000"/>
            <a:ext cx="2857500" cy="2857500"/>
          </a:xfrm>
          <a:prstGeom prst="rect">
            <a:avLst/>
          </a:prstGeom>
        </p:spPr>
      </p:pic>
    </p:spTree>
    <p:extLst>
      <p:ext uri="{BB962C8B-B14F-4D97-AF65-F5344CB8AC3E}">
        <p14:creationId xmlns:p14="http://schemas.microsoft.com/office/powerpoint/2010/main" val="8703107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371601"/>
            <a:ext cx="6705600" cy="3139321"/>
          </a:xfrm>
          <a:prstGeom prst="rect">
            <a:avLst/>
          </a:prstGeom>
        </p:spPr>
        <p:txBody>
          <a:bodyPr wrap="square">
            <a:spAutoFit/>
          </a:bodyPr>
          <a:lstStyle/>
          <a:p>
            <a:r>
              <a:rPr lang="en-US" u="sng" dirty="0">
                <a:hlinkClick r:id="rId2"/>
              </a:rPr>
              <a:t>http://support.twitter.com/groups/31-twitter-basics</a:t>
            </a:r>
            <a:r>
              <a:rPr lang="en-US" dirty="0"/>
              <a:t>   Twitter Basics – mini </a:t>
            </a:r>
            <a:r>
              <a:rPr lang="en-US" dirty="0" smtClean="0"/>
              <a:t>tutorials</a:t>
            </a:r>
          </a:p>
          <a:p>
            <a:endParaRPr lang="en-US" dirty="0"/>
          </a:p>
          <a:p>
            <a:r>
              <a:rPr lang="en-US" u="sng" dirty="0">
                <a:hlinkClick r:id="rId3"/>
              </a:rPr>
              <a:t>http://discover.twitter.com</a:t>
            </a:r>
            <a:r>
              <a:rPr lang="en-US" u="sng" dirty="0" smtClean="0">
                <a:hlinkClick r:id="rId3"/>
              </a:rPr>
              <a:t>/</a:t>
            </a:r>
            <a:endParaRPr lang="en-US" u="sng" dirty="0" smtClean="0"/>
          </a:p>
          <a:p>
            <a:endParaRPr lang="en-US" dirty="0"/>
          </a:p>
          <a:p>
            <a:r>
              <a:rPr lang="en-US" u="sng" dirty="0">
                <a:hlinkClick r:id="rId4"/>
              </a:rPr>
              <a:t>http://laughingsquid.com/twitter-in-plain-english-a-how-to-tutorial-for-twitter</a:t>
            </a:r>
            <a:r>
              <a:rPr lang="en-US" u="sng" dirty="0" smtClean="0">
                <a:hlinkClick r:id="rId4"/>
              </a:rPr>
              <a:t>/</a:t>
            </a:r>
            <a:endParaRPr lang="en-US" u="sng" dirty="0" smtClean="0"/>
          </a:p>
          <a:p>
            <a:endParaRPr lang="en-US" dirty="0"/>
          </a:p>
          <a:p>
            <a:r>
              <a:rPr lang="en-US" u="sng" dirty="0">
                <a:hlinkClick r:id="rId5"/>
              </a:rPr>
              <a:t>http://www.wikihow.com/Use-Twitter</a:t>
            </a:r>
            <a:r>
              <a:rPr lang="en-US" dirty="0"/>
              <a:t>   How to use </a:t>
            </a:r>
            <a:r>
              <a:rPr lang="en-US" dirty="0" smtClean="0"/>
              <a:t>twitter</a:t>
            </a:r>
          </a:p>
          <a:p>
            <a:endParaRPr lang="en-US" dirty="0"/>
          </a:p>
          <a:p>
            <a:r>
              <a:rPr lang="en-US" u="sng" dirty="0">
                <a:hlinkClick r:id="rId6"/>
              </a:rPr>
              <a:t>http://news.cnet.com/newbies-guide-to-twitter/</a:t>
            </a:r>
            <a:r>
              <a:rPr lang="en-US" dirty="0"/>
              <a:t>  newbies guide</a:t>
            </a:r>
          </a:p>
        </p:txBody>
      </p:sp>
      <p:sp>
        <p:nvSpPr>
          <p:cNvPr id="3" name="TextBox 2"/>
          <p:cNvSpPr txBox="1"/>
          <p:nvPr/>
        </p:nvSpPr>
        <p:spPr>
          <a:xfrm>
            <a:off x="2057400" y="457200"/>
            <a:ext cx="4648200" cy="461665"/>
          </a:xfrm>
          <a:prstGeom prst="rect">
            <a:avLst/>
          </a:prstGeom>
          <a:noFill/>
        </p:spPr>
        <p:txBody>
          <a:bodyPr wrap="square" rtlCol="0">
            <a:spAutoFit/>
          </a:bodyPr>
          <a:lstStyle/>
          <a:p>
            <a:r>
              <a:rPr lang="en-US" sz="2400" b="1" dirty="0" smtClean="0"/>
              <a:t>For More information on Twitter</a:t>
            </a:r>
            <a:endParaRPr lang="en-US" sz="2400" b="1"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10200" y="4540940"/>
            <a:ext cx="2819400" cy="2091995"/>
          </a:xfrm>
          <a:prstGeom prst="rect">
            <a:avLst/>
          </a:prstGeom>
        </p:spPr>
      </p:pic>
    </p:spTree>
    <p:extLst>
      <p:ext uri="{BB962C8B-B14F-4D97-AF65-F5344CB8AC3E}">
        <p14:creationId xmlns:p14="http://schemas.microsoft.com/office/powerpoint/2010/main" val="6154017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503238"/>
            <a:ext cx="8229600" cy="944562"/>
          </a:xfrm>
        </p:spPr>
        <p:txBody>
          <a:bodyPr/>
          <a:lstStyle/>
          <a:p>
            <a:r>
              <a:rPr lang="en-US" b="1"/>
              <a:t>What Is MySpace?</a:t>
            </a:r>
          </a:p>
        </p:txBody>
      </p:sp>
      <p:sp>
        <p:nvSpPr>
          <p:cNvPr id="110595" name="Rectangle 3"/>
          <p:cNvSpPr>
            <a:spLocks noGrp="1" noChangeArrowheads="1"/>
          </p:cNvSpPr>
          <p:nvPr>
            <p:ph type="body" idx="1"/>
          </p:nvPr>
        </p:nvSpPr>
        <p:spPr>
          <a:xfrm>
            <a:off x="4267200" y="1676400"/>
            <a:ext cx="4648200" cy="4419600"/>
          </a:xfrm>
        </p:spPr>
        <p:txBody>
          <a:bodyPr/>
          <a:lstStyle/>
          <a:p>
            <a:r>
              <a:rPr lang="en-US" sz="2800" dirty="0"/>
              <a:t>Web site that showcases new bands and musicians</a:t>
            </a:r>
          </a:p>
          <a:p>
            <a:r>
              <a:rPr lang="en-US" sz="2800" dirty="0"/>
              <a:t>“Online social networking” service</a:t>
            </a:r>
          </a:p>
          <a:p>
            <a:r>
              <a:rPr lang="en-US" sz="2800" dirty="0"/>
              <a:t>Site where people can interact with each other</a:t>
            </a:r>
          </a:p>
          <a:p>
            <a:r>
              <a:rPr lang="en-US" sz="2800" dirty="0"/>
              <a:t>Place where people can create their own Web pages</a:t>
            </a:r>
          </a:p>
        </p:txBody>
      </p:sp>
      <p:pic>
        <p:nvPicPr>
          <p:cNvPr id="110597" name="Picture 5" descr="Z:\Publishing\powerpoint\Be Safe in MySpace\images\307193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52600"/>
            <a:ext cx="4038600" cy="26844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312" y="4876800"/>
            <a:ext cx="4067175" cy="1123950"/>
          </a:xfrm>
          <a:prstGeom prst="rect">
            <a:avLst/>
          </a:prstGeom>
        </p:spPr>
      </p:pic>
    </p:spTree>
    <p:extLst>
      <p:ext uri="{BB962C8B-B14F-4D97-AF65-F5344CB8AC3E}">
        <p14:creationId xmlns:p14="http://schemas.microsoft.com/office/powerpoint/2010/main" val="35532105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457200" y="381000"/>
            <a:ext cx="8229600" cy="1143000"/>
          </a:xfrm>
        </p:spPr>
        <p:txBody>
          <a:bodyPr/>
          <a:lstStyle/>
          <a:p>
            <a:r>
              <a:rPr lang="en-US" b="1"/>
              <a:t>What Is MySpace Used For?</a:t>
            </a:r>
          </a:p>
        </p:txBody>
      </p:sp>
      <p:sp>
        <p:nvSpPr>
          <p:cNvPr id="307203" name="Rectangle 3"/>
          <p:cNvSpPr>
            <a:spLocks noGrp="1" noChangeArrowheads="1"/>
          </p:cNvSpPr>
          <p:nvPr>
            <p:ph type="body" idx="1"/>
          </p:nvPr>
        </p:nvSpPr>
        <p:spPr>
          <a:xfrm>
            <a:off x="457200" y="1600200"/>
            <a:ext cx="4724400" cy="4525963"/>
          </a:xfrm>
        </p:spPr>
        <p:txBody>
          <a:bodyPr/>
          <a:lstStyle/>
          <a:p>
            <a:r>
              <a:rPr lang="en-US" sz="2800" dirty="0"/>
              <a:t>Expressing yourself</a:t>
            </a:r>
          </a:p>
          <a:p>
            <a:r>
              <a:rPr lang="en-US" sz="2800" dirty="0"/>
              <a:t>Keeping in touch with friends</a:t>
            </a:r>
          </a:p>
          <a:p>
            <a:r>
              <a:rPr lang="en-US" sz="2800" dirty="0"/>
              <a:t>Meeting new people</a:t>
            </a:r>
          </a:p>
          <a:p>
            <a:r>
              <a:rPr lang="en-US" sz="2800" dirty="0"/>
              <a:t>Browsing endless information</a:t>
            </a:r>
          </a:p>
          <a:p>
            <a:r>
              <a:rPr lang="en-US" sz="2800" dirty="0"/>
              <a:t>Posting school activities</a:t>
            </a:r>
          </a:p>
        </p:txBody>
      </p:sp>
      <p:pic>
        <p:nvPicPr>
          <p:cNvPr id="307204" name="Picture 4" descr="Z:\Publishing\powerpoint\Be Safe in MySpace\images\globallyconnected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6002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1496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1026"/>
          <p:cNvSpPr>
            <a:spLocks noGrp="1" noChangeArrowheads="1"/>
          </p:cNvSpPr>
          <p:nvPr>
            <p:ph type="title" sz="quarter"/>
          </p:nvPr>
        </p:nvSpPr>
        <p:spPr>
          <a:xfrm>
            <a:off x="457200" y="381000"/>
            <a:ext cx="8229600" cy="1143000"/>
          </a:xfrm>
        </p:spPr>
        <p:txBody>
          <a:bodyPr/>
          <a:lstStyle/>
          <a:p>
            <a:r>
              <a:rPr lang="en-US" b="1"/>
              <a:t>Who Uses MySpace?</a:t>
            </a:r>
          </a:p>
        </p:txBody>
      </p:sp>
      <p:sp>
        <p:nvSpPr>
          <p:cNvPr id="114691" name="Rectangle 1027"/>
          <p:cNvSpPr>
            <a:spLocks noGrp="1" noChangeArrowheads="1"/>
          </p:cNvSpPr>
          <p:nvPr>
            <p:ph sz="quarter" idx="1"/>
          </p:nvPr>
        </p:nvSpPr>
        <p:spPr>
          <a:xfrm>
            <a:off x="457200" y="1600200"/>
            <a:ext cx="5181600" cy="3962400"/>
          </a:xfrm>
        </p:spPr>
        <p:txBody>
          <a:bodyPr/>
          <a:lstStyle/>
          <a:p>
            <a:r>
              <a:rPr lang="en-US" sz="2800" dirty="0"/>
              <a:t>People who want to browse, learn, and meet new people</a:t>
            </a:r>
          </a:p>
          <a:p>
            <a:r>
              <a:rPr lang="en-US" sz="2800" dirty="0"/>
              <a:t>Anyone who can use a computer can use MySpace</a:t>
            </a:r>
          </a:p>
          <a:p>
            <a:r>
              <a:rPr lang="en-US" sz="2800" dirty="0"/>
              <a:t>22% of users are under 18</a:t>
            </a:r>
          </a:p>
          <a:p>
            <a:r>
              <a:rPr lang="en-US" sz="2800" dirty="0"/>
              <a:t>Popular with middle and high school students</a:t>
            </a:r>
          </a:p>
          <a:p>
            <a:r>
              <a:rPr lang="en-US" sz="2800" dirty="0"/>
              <a:t>Over 60 million members</a:t>
            </a:r>
          </a:p>
        </p:txBody>
      </p:sp>
      <p:pic>
        <p:nvPicPr>
          <p:cNvPr id="114695" name="Picture 1031" descr="Z:\Publishing\powerpoint\Be Safe in MySpace\images\190518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752600"/>
            <a:ext cx="2989263"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4307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US" dirty="0" smtClean="0"/>
              <a:t>Typical </a:t>
            </a:r>
            <a:r>
              <a:rPr lang="en-US" dirty="0" err="1" smtClean="0"/>
              <a:t>Myspace</a:t>
            </a:r>
            <a:r>
              <a:rPr lang="en-US" dirty="0" smtClean="0"/>
              <a:t> page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97600"/>
            <a:ext cx="8991600" cy="53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79125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52600"/>
            <a:ext cx="3915335" cy="4800600"/>
          </a:xfrm>
        </p:spPr>
        <p:txBody>
          <a:bodyPr>
            <a:normAutofit fontScale="70000" lnSpcReduction="20000"/>
          </a:bodyPr>
          <a:lstStyle/>
          <a:p>
            <a:r>
              <a:rPr lang="en-US" i="0" dirty="0" smtClean="0">
                <a:solidFill>
                  <a:srgbClr val="67554D"/>
                </a:solidFill>
                <a:latin typeface="+mj-lt"/>
                <a:sym typeface="Helvetica" pitchFamily="-112" charset="0"/>
              </a:rPr>
              <a:t>Location-based social media</a:t>
            </a:r>
          </a:p>
          <a:p>
            <a:r>
              <a:rPr lang="en-US" i="0" dirty="0" smtClean="0">
                <a:solidFill>
                  <a:srgbClr val="67554D"/>
                </a:solidFill>
                <a:latin typeface="+mj-lt"/>
                <a:sym typeface="Helvetica" pitchFamily="-112" charset="0"/>
              </a:rPr>
              <a:t>3 Million Users</a:t>
            </a:r>
          </a:p>
          <a:p>
            <a:r>
              <a:rPr lang="en-US" i="0" dirty="0" smtClean="0">
                <a:solidFill>
                  <a:srgbClr val="67554D"/>
                </a:solidFill>
                <a:latin typeface="+mj-lt"/>
                <a:sym typeface="Helvetica" pitchFamily="-112" charset="0"/>
              </a:rPr>
              <a:t>Started for individuals</a:t>
            </a:r>
          </a:p>
          <a:p>
            <a:r>
              <a:rPr lang="en-US" i="0" dirty="0" smtClean="0">
                <a:solidFill>
                  <a:srgbClr val="67554D"/>
                </a:solidFill>
                <a:latin typeface="+mj-lt"/>
                <a:sym typeface="Helvetica" pitchFamily="-112" charset="0"/>
              </a:rPr>
              <a:t>A ‘game’ for earning points, prize badges, </a:t>
            </a:r>
            <a:r>
              <a:rPr lang="en-US" i="0" dirty="0" err="1" smtClean="0">
                <a:solidFill>
                  <a:srgbClr val="67554D"/>
                </a:solidFill>
                <a:latin typeface="+mj-lt"/>
                <a:sym typeface="Helvetica" pitchFamily="-112" charset="0"/>
              </a:rPr>
              <a:t>mayorships</a:t>
            </a:r>
            <a:r>
              <a:rPr lang="en-US" i="0" dirty="0" smtClean="0">
                <a:solidFill>
                  <a:srgbClr val="67554D"/>
                </a:solidFill>
                <a:latin typeface="+mj-lt"/>
                <a:sym typeface="Helvetica" pitchFamily="-112" charset="0"/>
              </a:rPr>
              <a:t>, coupons, etc.</a:t>
            </a:r>
          </a:p>
          <a:p>
            <a:r>
              <a:rPr lang="en-US" i="0" dirty="0" smtClean="0">
                <a:solidFill>
                  <a:srgbClr val="67554D"/>
                </a:solidFill>
                <a:latin typeface="+mn-lt"/>
                <a:sym typeface="Helvetica" pitchFamily="-112" charset="0"/>
              </a:rPr>
              <a:t>Geo-marketing tool for businesses and brands </a:t>
            </a:r>
          </a:p>
          <a:p>
            <a:pPr lvl="1"/>
            <a:r>
              <a:rPr lang="en-US" i="0" dirty="0" smtClean="0">
                <a:solidFill>
                  <a:srgbClr val="67554D"/>
                </a:solidFill>
                <a:latin typeface="+mn-lt"/>
                <a:sym typeface="Helvetica" pitchFamily="-112" charset="0"/>
                <a:hlinkClick r:id="rId2"/>
              </a:rPr>
              <a:t>Coke</a:t>
            </a:r>
          </a:p>
          <a:p>
            <a:pPr lvl="1"/>
            <a:r>
              <a:rPr lang="en-US" i="0" dirty="0" smtClean="0">
                <a:solidFill>
                  <a:srgbClr val="67554D"/>
                </a:solidFill>
                <a:latin typeface="+mn-lt"/>
                <a:sym typeface="Helvetica" pitchFamily="-112" charset="0"/>
              </a:rPr>
              <a:t>Harvard</a:t>
            </a:r>
          </a:p>
          <a:p>
            <a:pPr lvl="1">
              <a:buNone/>
            </a:pPr>
            <a:r>
              <a:rPr lang="en-US" i="0" dirty="0" smtClean="0">
                <a:solidFill>
                  <a:srgbClr val="67554D"/>
                </a:solidFill>
                <a:latin typeface="+mn-lt"/>
                <a:sym typeface="Helvetica" pitchFamily="-112" charset="0"/>
              </a:rPr>
              <a:t>–    The North Face, Gap,</a:t>
            </a:r>
          </a:p>
          <a:p>
            <a:pPr lvl="1">
              <a:buNone/>
            </a:pPr>
            <a:r>
              <a:rPr lang="en-US" i="0" dirty="0" smtClean="0">
                <a:solidFill>
                  <a:srgbClr val="67554D"/>
                </a:solidFill>
                <a:latin typeface="+mn-lt"/>
                <a:sym typeface="Helvetica" pitchFamily="-112" charset="0"/>
              </a:rPr>
              <a:t>      Bravo/</a:t>
            </a:r>
            <a:r>
              <a:rPr lang="en-US" i="0" dirty="0" err="1" smtClean="0">
                <a:solidFill>
                  <a:srgbClr val="67554D"/>
                </a:solidFill>
                <a:latin typeface="+mn-lt"/>
                <a:sym typeface="Helvetica" pitchFamily="-112" charset="0"/>
              </a:rPr>
              <a:t>Sephora</a:t>
            </a:r>
            <a:endParaRPr lang="en-US" i="0" dirty="0" smtClean="0">
              <a:solidFill>
                <a:srgbClr val="67554D"/>
              </a:solidFill>
              <a:latin typeface="+mn-lt"/>
              <a:sym typeface="Helvetica" pitchFamily="-112" charset="0"/>
            </a:endParaRPr>
          </a:p>
          <a:p>
            <a:r>
              <a:rPr lang="en-US" i="0" dirty="0" smtClean="0">
                <a:solidFill>
                  <a:srgbClr val="67554D"/>
                </a:solidFill>
                <a:latin typeface="+mn-lt"/>
                <a:sym typeface="Helvetica" pitchFamily="-112" charset="0"/>
              </a:rPr>
              <a:t>Connects other social outlets</a:t>
            </a:r>
            <a:endParaRPr lang="en-US" i="0" dirty="0" smtClean="0">
              <a:solidFill>
                <a:srgbClr val="67554D"/>
              </a:solidFill>
              <a:latin typeface="+mj-lt"/>
              <a:sym typeface="Helvetica" pitchFamily="-112" charset="0"/>
            </a:endParaRPr>
          </a:p>
        </p:txBody>
      </p:sp>
      <p:pic>
        <p:nvPicPr>
          <p:cNvPr id="4" name="Picture 3">
            <a:hlinkClick r:id="rId3"/>
          </p:cNvPr>
          <p:cNvPicPr>
            <a:picLocks noChangeAspect="1"/>
          </p:cNvPicPr>
          <p:nvPr/>
        </p:nvPicPr>
        <p:blipFill>
          <a:blip r:embed="rId4"/>
          <a:stretch>
            <a:fillRect/>
          </a:stretch>
        </p:blipFill>
        <p:spPr>
          <a:xfrm>
            <a:off x="4724400" y="1600200"/>
            <a:ext cx="2516812" cy="1009568"/>
          </a:xfrm>
          <a:prstGeom prst="rect">
            <a:avLst/>
          </a:prstGeom>
        </p:spPr>
      </p:pic>
      <p:pic>
        <p:nvPicPr>
          <p:cNvPr id="6" name="Picture 5"/>
          <p:cNvPicPr>
            <a:picLocks noChangeAspect="1"/>
          </p:cNvPicPr>
          <p:nvPr/>
        </p:nvPicPr>
        <p:blipFill>
          <a:blip r:embed="rId5"/>
          <a:stretch>
            <a:fillRect/>
          </a:stretch>
        </p:blipFill>
        <p:spPr>
          <a:xfrm>
            <a:off x="4852303" y="2743200"/>
            <a:ext cx="2026920" cy="2895600"/>
          </a:xfrm>
          <a:prstGeom prst="rect">
            <a:avLst/>
          </a:prstGeom>
        </p:spPr>
      </p:pic>
      <p:sp>
        <p:nvSpPr>
          <p:cNvPr id="5" name="Title 1"/>
          <p:cNvSpPr>
            <a:spLocks noGrp="1"/>
          </p:cNvSpPr>
          <p:nvPr>
            <p:ph type="title"/>
          </p:nvPr>
        </p:nvSpPr>
        <p:spPr>
          <a:xfrm>
            <a:off x="533400" y="304800"/>
            <a:ext cx="6781800" cy="796884"/>
          </a:xfrm>
        </p:spPr>
        <p:txBody>
          <a:bodyPr>
            <a:normAutofit/>
          </a:bodyPr>
          <a:lstStyle/>
          <a:p>
            <a:r>
              <a:rPr lang="en-US" dirty="0" smtClean="0"/>
              <a:t>WHAT IS FOURSQUARE?</a:t>
            </a:r>
            <a:endParaRPr lang="en-US" dirty="0"/>
          </a:p>
        </p:txBody>
      </p:sp>
    </p:spTree>
    <p:extLst>
      <p:ext uri="{BB962C8B-B14F-4D97-AF65-F5344CB8AC3E}">
        <p14:creationId xmlns:p14="http://schemas.microsoft.com/office/powerpoint/2010/main" val="38594923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5679789" cy="796884"/>
          </a:xfrm>
        </p:spPr>
        <p:txBody>
          <a:bodyPr>
            <a:normAutofit fontScale="90000"/>
          </a:bodyPr>
          <a:lstStyle/>
          <a:p>
            <a:r>
              <a:rPr lang="en-US" dirty="0" smtClean="0"/>
              <a:t>How DO I FOURSQUARE?</a:t>
            </a:r>
            <a:endParaRPr lang="en-US" dirty="0"/>
          </a:p>
        </p:txBody>
      </p:sp>
      <p:sp>
        <p:nvSpPr>
          <p:cNvPr id="3" name="Content Placeholder 2"/>
          <p:cNvSpPr>
            <a:spLocks noGrp="1"/>
          </p:cNvSpPr>
          <p:nvPr>
            <p:ph idx="1"/>
          </p:nvPr>
        </p:nvSpPr>
        <p:spPr>
          <a:xfrm>
            <a:off x="304801" y="1660195"/>
            <a:ext cx="4800600" cy="4512005"/>
          </a:xfrm>
        </p:spPr>
        <p:txBody>
          <a:bodyPr>
            <a:normAutofit/>
          </a:bodyPr>
          <a:lstStyle/>
          <a:p>
            <a:pPr>
              <a:buAutoNum type="arabicPeriod"/>
            </a:pPr>
            <a:r>
              <a:rPr lang="en-US" i="0" dirty="0" smtClean="0">
                <a:solidFill>
                  <a:srgbClr val="67554D"/>
                </a:solidFill>
                <a:latin typeface="+mn-lt"/>
                <a:sym typeface="Helvetica" pitchFamily="-112" charset="0"/>
              </a:rPr>
              <a:t>Create Account at </a:t>
            </a:r>
            <a:r>
              <a:rPr lang="en-US" i="0" dirty="0" smtClean="0">
                <a:solidFill>
                  <a:srgbClr val="67554D"/>
                </a:solidFill>
                <a:latin typeface="+mn-lt"/>
                <a:sym typeface="Helvetica" pitchFamily="-112" charset="0"/>
                <a:hlinkClick r:id="rId2"/>
              </a:rPr>
              <a:t>www.foursquare.com</a:t>
            </a:r>
            <a:endParaRPr lang="en-US" i="0" dirty="0" smtClean="0">
              <a:solidFill>
                <a:srgbClr val="67554D"/>
              </a:solidFill>
              <a:latin typeface="+mn-lt"/>
              <a:sym typeface="Helvetica" pitchFamily="-112" charset="0"/>
            </a:endParaRPr>
          </a:p>
          <a:p>
            <a:pPr>
              <a:buAutoNum type="arabicPeriod"/>
            </a:pPr>
            <a:r>
              <a:rPr lang="en-US" i="0" dirty="0" smtClean="0">
                <a:solidFill>
                  <a:srgbClr val="67554D"/>
                </a:solidFill>
                <a:latin typeface="+mn-lt"/>
                <a:sym typeface="Helvetica" pitchFamily="-112" charset="0"/>
              </a:rPr>
              <a:t>Find Friends</a:t>
            </a:r>
          </a:p>
          <a:p>
            <a:pPr>
              <a:buAutoNum type="arabicPeriod"/>
            </a:pPr>
            <a:r>
              <a:rPr lang="en-US" i="0" dirty="0" smtClean="0">
                <a:solidFill>
                  <a:srgbClr val="67554D"/>
                </a:solidFill>
                <a:latin typeface="+mn-lt"/>
                <a:sym typeface="Helvetica" pitchFamily="-112" charset="0"/>
              </a:rPr>
              <a:t>Download App</a:t>
            </a:r>
          </a:p>
          <a:p>
            <a:pPr>
              <a:buAutoNum type="arabicPeriod"/>
            </a:pPr>
            <a:r>
              <a:rPr lang="en-US" i="0" dirty="0" smtClean="0">
                <a:solidFill>
                  <a:srgbClr val="67554D"/>
                </a:solidFill>
                <a:latin typeface="+mn-lt"/>
                <a:sym typeface="Helvetica" pitchFamily="-112" charset="0"/>
              </a:rPr>
              <a:t>Check In, Share Tips, Eat Free Pizza</a:t>
            </a:r>
          </a:p>
        </p:txBody>
      </p:sp>
      <p:pic>
        <p:nvPicPr>
          <p:cNvPr id="4" name="Picture 3"/>
          <p:cNvPicPr>
            <a:picLocks noChangeAspect="1"/>
          </p:cNvPicPr>
          <p:nvPr/>
        </p:nvPicPr>
        <p:blipFill>
          <a:blip r:embed="rId3"/>
          <a:stretch>
            <a:fillRect/>
          </a:stretch>
        </p:blipFill>
        <p:spPr>
          <a:xfrm>
            <a:off x="5257800" y="4343400"/>
            <a:ext cx="3055132" cy="2339316"/>
          </a:xfrm>
          <a:prstGeom prst="rect">
            <a:avLst/>
          </a:prstGeom>
        </p:spPr>
      </p:pic>
      <p:pic>
        <p:nvPicPr>
          <p:cNvPr id="5" name="Picture 4"/>
          <p:cNvPicPr>
            <a:picLocks noChangeAspect="1"/>
          </p:cNvPicPr>
          <p:nvPr/>
        </p:nvPicPr>
        <p:blipFill>
          <a:blip r:embed="rId4"/>
          <a:stretch>
            <a:fillRect/>
          </a:stretch>
        </p:blipFill>
        <p:spPr>
          <a:xfrm>
            <a:off x="5715000" y="1627538"/>
            <a:ext cx="3130944" cy="2563462"/>
          </a:xfrm>
          <a:prstGeom prst="rect">
            <a:avLst/>
          </a:prstGeom>
        </p:spPr>
      </p:pic>
    </p:spTree>
    <p:extLst>
      <p:ext uri="{BB962C8B-B14F-4D97-AF65-F5344CB8AC3E}">
        <p14:creationId xmlns:p14="http://schemas.microsoft.com/office/powerpoint/2010/main" val="39465404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5679789" cy="796884"/>
          </a:xfrm>
        </p:spPr>
        <p:txBody>
          <a:bodyPr/>
          <a:lstStyle/>
          <a:p>
            <a:r>
              <a:rPr lang="en-US" dirty="0" smtClean="0"/>
              <a:t>WHY FOURSQUARE? </a:t>
            </a:r>
            <a:endParaRPr lang="en-US" dirty="0"/>
          </a:p>
        </p:txBody>
      </p:sp>
      <p:sp>
        <p:nvSpPr>
          <p:cNvPr id="3" name="Content Placeholder 2"/>
          <p:cNvSpPr>
            <a:spLocks noGrp="1"/>
          </p:cNvSpPr>
          <p:nvPr>
            <p:ph idx="1"/>
          </p:nvPr>
        </p:nvSpPr>
        <p:spPr>
          <a:xfrm>
            <a:off x="228600" y="1536700"/>
            <a:ext cx="6680259" cy="5092699"/>
          </a:xfrm>
        </p:spPr>
        <p:txBody>
          <a:bodyPr>
            <a:normAutofit fontScale="77500" lnSpcReduction="20000"/>
          </a:bodyPr>
          <a:lstStyle/>
          <a:p>
            <a:pPr>
              <a:buNone/>
            </a:pPr>
            <a:r>
              <a:rPr lang="en-US" b="1" i="0" dirty="0" smtClean="0">
                <a:solidFill>
                  <a:srgbClr val="67554D"/>
                </a:solidFill>
                <a:latin typeface="+mn-lt"/>
                <a:sym typeface="Helvetica" pitchFamily="-112" charset="0"/>
              </a:rPr>
              <a:t>Leveraging Foursquare as a Business</a:t>
            </a:r>
          </a:p>
          <a:p>
            <a:r>
              <a:rPr lang="en-US" i="0" dirty="0" smtClean="0">
                <a:solidFill>
                  <a:srgbClr val="67554D"/>
                </a:solidFill>
                <a:latin typeface="+mn-lt"/>
                <a:sym typeface="Helvetica" pitchFamily="-112" charset="0"/>
              </a:rPr>
              <a:t>Claim Your Location</a:t>
            </a:r>
          </a:p>
          <a:p>
            <a:r>
              <a:rPr lang="en-US" i="0" dirty="0" smtClean="0">
                <a:latin typeface="+mn-lt"/>
                <a:cs typeface=""/>
              </a:rPr>
              <a:t>Set up Standard Account or obtain Brand Account</a:t>
            </a:r>
          </a:p>
          <a:p>
            <a:r>
              <a:rPr lang="en-US" i="0" dirty="0" smtClean="0">
                <a:latin typeface="+mn-lt"/>
                <a:cs typeface=""/>
              </a:rPr>
              <a:t>Get your customers to share and interact with </a:t>
            </a:r>
          </a:p>
          <a:p>
            <a:pPr>
              <a:buNone/>
            </a:pPr>
            <a:r>
              <a:rPr lang="en-US" i="0" dirty="0" smtClean="0">
                <a:latin typeface="+mn-lt"/>
                <a:cs typeface=""/>
              </a:rPr>
              <a:t>       your business</a:t>
            </a:r>
          </a:p>
          <a:p>
            <a:r>
              <a:rPr lang="en-US" i="0" dirty="0" smtClean="0">
                <a:latin typeface="+mn-lt"/>
                <a:cs typeface=""/>
              </a:rPr>
              <a:t>Honor them. </a:t>
            </a:r>
            <a:r>
              <a:rPr lang="en-US" i="0" dirty="0" err="1" smtClean="0">
                <a:latin typeface="+mn-lt"/>
                <a:cs typeface=""/>
              </a:rPr>
              <a:t>Checkins</a:t>
            </a:r>
            <a:r>
              <a:rPr lang="en-US" i="0" dirty="0" smtClean="0">
                <a:latin typeface="+mn-lt"/>
                <a:cs typeface=""/>
              </a:rPr>
              <a:t> are the new discount ‘coupons’</a:t>
            </a:r>
          </a:p>
          <a:p>
            <a:r>
              <a:rPr lang="en-US" i="0" dirty="0" smtClean="0">
                <a:solidFill>
                  <a:srgbClr val="67554D"/>
                </a:solidFill>
                <a:latin typeface="+mn-lt"/>
                <a:cs typeface=""/>
                <a:sym typeface="Helvetica" pitchFamily="-112" charset="0"/>
              </a:rPr>
              <a:t>1 User check in = 1000’s</a:t>
            </a:r>
          </a:p>
          <a:p>
            <a:r>
              <a:rPr lang="en-US" i="0" dirty="0" smtClean="0">
                <a:solidFill>
                  <a:srgbClr val="67554D"/>
                </a:solidFill>
                <a:latin typeface="+mn-lt"/>
                <a:cs typeface=""/>
                <a:sym typeface="Helvetica" pitchFamily="-112" charset="0"/>
              </a:rPr>
              <a:t>Partnership. Custom Badges</a:t>
            </a:r>
          </a:p>
          <a:p>
            <a:r>
              <a:rPr lang="en-US" i="0" dirty="0" smtClean="0">
                <a:solidFill>
                  <a:srgbClr val="67554D"/>
                </a:solidFill>
                <a:latin typeface="+mn-lt"/>
                <a:cs typeface=""/>
                <a:sym typeface="Helvetica" pitchFamily="-112" charset="0"/>
              </a:rPr>
              <a:t>Announce on other Social Channels</a:t>
            </a:r>
          </a:p>
          <a:p>
            <a:r>
              <a:rPr lang="en-US" i="0" dirty="0" smtClean="0">
                <a:solidFill>
                  <a:srgbClr val="67554D"/>
                </a:solidFill>
                <a:latin typeface="+mn-lt"/>
                <a:cs typeface=""/>
                <a:sym typeface="Helvetica" pitchFamily="-112" charset="0"/>
              </a:rPr>
              <a:t>Build your Brand presence</a:t>
            </a:r>
          </a:p>
          <a:p>
            <a:r>
              <a:rPr lang="en-US" i="0" dirty="0" smtClean="0">
                <a:solidFill>
                  <a:srgbClr val="67554D"/>
                </a:solidFill>
                <a:latin typeface="+mn-lt"/>
                <a:cs typeface=""/>
                <a:sym typeface="Helvetica" pitchFamily="-112" charset="0"/>
              </a:rPr>
              <a:t>Don’t allow employees to check in</a:t>
            </a:r>
          </a:p>
          <a:p>
            <a:r>
              <a:rPr lang="en-US" i="0" dirty="0" smtClean="0">
                <a:solidFill>
                  <a:srgbClr val="67554D"/>
                </a:solidFill>
                <a:latin typeface="+mn-lt"/>
                <a:cs typeface=""/>
                <a:sym typeface="Helvetica" pitchFamily="-112" charset="0"/>
              </a:rPr>
              <a:t>Use the Foursquare Specials Feature</a:t>
            </a:r>
          </a:p>
          <a:p>
            <a:r>
              <a:rPr lang="en-US" i="0" dirty="0" smtClean="0">
                <a:solidFill>
                  <a:srgbClr val="67554D"/>
                </a:solidFill>
                <a:latin typeface="+mn-lt"/>
                <a:cs typeface=""/>
                <a:sym typeface="Helvetica" pitchFamily="-112" charset="0"/>
              </a:rPr>
              <a:t>Leverage Analytics</a:t>
            </a:r>
          </a:p>
        </p:txBody>
      </p:sp>
      <p:pic>
        <p:nvPicPr>
          <p:cNvPr id="5" name="Picture 4"/>
          <p:cNvPicPr>
            <a:picLocks noChangeAspect="1"/>
          </p:cNvPicPr>
          <p:nvPr/>
        </p:nvPicPr>
        <p:blipFill>
          <a:blip r:embed="rId3"/>
          <a:stretch>
            <a:fillRect/>
          </a:stretch>
        </p:blipFill>
        <p:spPr>
          <a:xfrm>
            <a:off x="6781800" y="1905000"/>
            <a:ext cx="1905136" cy="1857866"/>
          </a:xfrm>
          <a:prstGeom prst="rect">
            <a:avLst/>
          </a:prstGeom>
        </p:spPr>
      </p:pic>
      <p:pic>
        <p:nvPicPr>
          <p:cNvPr id="6" name="Picture 5"/>
          <p:cNvPicPr>
            <a:picLocks noChangeAspect="1"/>
          </p:cNvPicPr>
          <p:nvPr/>
        </p:nvPicPr>
        <p:blipFill>
          <a:blip r:embed="rId4"/>
          <a:stretch>
            <a:fillRect/>
          </a:stretch>
        </p:blipFill>
        <p:spPr>
          <a:xfrm>
            <a:off x="6324600" y="4495800"/>
            <a:ext cx="2616200" cy="1142518"/>
          </a:xfrm>
          <a:prstGeom prst="rect">
            <a:avLst/>
          </a:prstGeom>
        </p:spPr>
      </p:pic>
    </p:spTree>
    <p:extLst>
      <p:ext uri="{BB962C8B-B14F-4D97-AF65-F5344CB8AC3E}">
        <p14:creationId xmlns:p14="http://schemas.microsoft.com/office/powerpoint/2010/main" val="2207429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11" descr="social-media-landsca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00" y="76200"/>
            <a:ext cx="8843417"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2139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0" y="152400"/>
            <a:ext cx="2590800" cy="1079500"/>
          </a:xfrm>
        </p:spPr>
      </p:pic>
      <p:sp>
        <p:nvSpPr>
          <p:cNvPr id="5" name="TextBox 4"/>
          <p:cNvSpPr txBox="1"/>
          <p:nvPr/>
        </p:nvSpPr>
        <p:spPr>
          <a:xfrm>
            <a:off x="533400" y="1981200"/>
            <a:ext cx="7391400" cy="3416320"/>
          </a:xfrm>
          <a:prstGeom prst="rect">
            <a:avLst/>
          </a:prstGeom>
          <a:noFill/>
        </p:spPr>
        <p:txBody>
          <a:bodyPr wrap="square" rtlCol="0">
            <a:spAutoFit/>
          </a:bodyPr>
          <a:lstStyle/>
          <a:p>
            <a:pPr algn="ctr"/>
            <a:r>
              <a:rPr lang="en-US" sz="5400" dirty="0" smtClean="0">
                <a:effectLst>
                  <a:outerShdw blurRad="38100" dist="38100" dir="2700000" algn="tl">
                    <a:srgbClr val="000000">
                      <a:alpha val="43137"/>
                    </a:srgbClr>
                  </a:outerShdw>
                </a:effectLst>
                <a:hlinkClick r:id="rId3"/>
              </a:rPr>
              <a:t>A video sharing web site owned by Google.  Since it is video, let’s let it explain itself.</a:t>
            </a:r>
            <a:endParaRPr lang="en-US"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526338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8" descr="Exploit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60029" y="4762"/>
            <a:ext cx="23622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ThreatBeaters logo - Social Medi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6105525"/>
            <a:ext cx="1735138"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0" y="292893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9688" algn="ctr"/>
            <a:r>
              <a:rPr lang="en-US" sz="3600">
                <a:solidFill>
                  <a:srgbClr val="0B8BF7"/>
                </a:solidFill>
                <a:cs typeface="Arial" pitchFamily="34" charset="0"/>
                <a:sym typeface="Sketch Block Bold"/>
              </a:rPr>
              <a:t>Risks associated with social media</a:t>
            </a:r>
          </a:p>
        </p:txBody>
      </p:sp>
      <p:grpSp>
        <p:nvGrpSpPr>
          <p:cNvPr id="2" name="Group 7"/>
          <p:cNvGrpSpPr>
            <a:grpSpLocks/>
          </p:cNvGrpSpPr>
          <p:nvPr/>
        </p:nvGrpSpPr>
        <p:grpSpPr bwMode="auto">
          <a:xfrm>
            <a:off x="395288" y="2201863"/>
            <a:ext cx="8353425" cy="2668587"/>
            <a:chOff x="395342" y="2201283"/>
            <a:chExt cx="8353316" cy="2669748"/>
          </a:xfrm>
        </p:grpSpPr>
        <p:pic>
          <p:nvPicPr>
            <p:cNvPr id="8198" name="Picture 4" descr="Untitled-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034" y="2201283"/>
              <a:ext cx="8248624" cy="299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6" descr="Untitled-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V="1">
              <a:off x="395342" y="4572008"/>
              <a:ext cx="8248624" cy="299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itle 2"/>
          <p:cNvSpPr>
            <a:spLocks noGrp="1"/>
          </p:cNvSpPr>
          <p:nvPr>
            <p:ph type="title"/>
          </p:nvPr>
        </p:nvSpPr>
        <p:spPr/>
        <p:txBody>
          <a:bodyPr/>
          <a:lstStyle/>
          <a:p>
            <a:r>
              <a:rPr lang="en-US" dirty="0" smtClean="0"/>
              <a:t>Risks??</a:t>
            </a:r>
            <a:endParaRPr lang="en-US" dirty="0"/>
          </a:p>
        </p:txBody>
      </p:sp>
    </p:spTree>
    <p:extLst>
      <p:ext uri="{BB962C8B-B14F-4D97-AF65-F5344CB8AC3E}">
        <p14:creationId xmlns:p14="http://schemas.microsoft.com/office/powerpoint/2010/main" val="3152803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1"/>
          <p:cNvGrpSpPr>
            <a:grpSpLocks/>
          </p:cNvGrpSpPr>
          <p:nvPr/>
        </p:nvGrpSpPr>
        <p:grpSpPr bwMode="auto">
          <a:xfrm>
            <a:off x="355388" y="1613536"/>
            <a:ext cx="8077200" cy="4522788"/>
            <a:chOff x="685800" y="1295400"/>
            <a:chExt cx="8077200" cy="4522124"/>
          </a:xfrm>
        </p:grpSpPr>
        <p:pic>
          <p:nvPicPr>
            <p:cNvPr id="9227" name="Picture 12" descr="RansomWa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53513"/>
              <a:ext cx="3744884" cy="4464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15" descr="RansomWa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5018116" y="1295400"/>
              <a:ext cx="3744884" cy="4464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81000" y="76200"/>
            <a:ext cx="8229600" cy="1251062"/>
          </a:xfrm>
        </p:spPr>
        <p:txBody>
          <a:bodyPr/>
          <a:lstStyle/>
          <a:p>
            <a:pPr algn="ctr"/>
            <a:r>
              <a:rPr lang="en-US" dirty="0" smtClean="0"/>
              <a:t>Types of Threats</a:t>
            </a:r>
            <a:endParaRPr lang="en-US" dirty="0"/>
          </a:p>
        </p:txBody>
      </p:sp>
      <p:sp>
        <p:nvSpPr>
          <p:cNvPr id="3" name="Content Placeholder 2"/>
          <p:cNvSpPr>
            <a:spLocks noGrp="1"/>
          </p:cNvSpPr>
          <p:nvPr>
            <p:ph idx="4294967295"/>
          </p:nvPr>
        </p:nvSpPr>
        <p:spPr>
          <a:xfrm>
            <a:off x="0" y="1600200"/>
            <a:ext cx="2471738" cy="1471613"/>
          </a:xfrm>
        </p:spPr>
        <p:txBody>
          <a:bodyPr rtlCol="0">
            <a:normAutofit/>
          </a:bodyPr>
          <a:lstStyle/>
          <a:p>
            <a:pPr marL="514350" indent="-514350" fontAlgn="auto">
              <a:spcAft>
                <a:spcPts val="0"/>
              </a:spcAft>
              <a:buFont typeface="Arial" pitchFamily="34" charset="0"/>
              <a:buNone/>
              <a:defRPr/>
            </a:pPr>
            <a:endParaRPr lang="en-GB" dirty="0" smtClean="0"/>
          </a:p>
          <a:p>
            <a:pPr marL="514350" indent="-514350" fontAlgn="auto">
              <a:spcAft>
                <a:spcPts val="0"/>
              </a:spcAft>
              <a:buFont typeface="+mj-lt"/>
              <a:buAutoNum type="arabicPeriod"/>
              <a:defRPr/>
            </a:pPr>
            <a:endParaRPr lang="en-GB" dirty="0" smtClean="0"/>
          </a:p>
          <a:p>
            <a:pPr fontAlgn="auto">
              <a:spcAft>
                <a:spcPts val="0"/>
              </a:spcAft>
              <a:defRPr/>
            </a:pPr>
            <a:endParaRPr lang="en-GB" dirty="0"/>
          </a:p>
        </p:txBody>
      </p:sp>
      <p:sp>
        <p:nvSpPr>
          <p:cNvPr id="4" name="TextBox 3"/>
          <p:cNvSpPr txBox="1">
            <a:spLocks noChangeArrowheads="1"/>
          </p:cNvSpPr>
          <p:nvPr/>
        </p:nvSpPr>
        <p:spPr bwMode="auto">
          <a:xfrm>
            <a:off x="1118163" y="2377199"/>
            <a:ext cx="216058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dirty="0">
                <a:solidFill>
                  <a:srgbClr val="595959"/>
                </a:solidFill>
                <a:latin typeface="Arial" pitchFamily="34" charset="0"/>
                <a:cs typeface="Arial" pitchFamily="34" charset="0"/>
              </a:rPr>
              <a:t>Users</a:t>
            </a:r>
          </a:p>
          <a:p>
            <a:pPr algn="ctr"/>
            <a:r>
              <a:rPr lang="en-GB" dirty="0">
                <a:solidFill>
                  <a:srgbClr val="595959"/>
                </a:solidFill>
                <a:latin typeface="Arial" pitchFamily="34" charset="0"/>
                <a:cs typeface="Arial" pitchFamily="34" charset="0"/>
              </a:rPr>
              <a:t>publishing information</a:t>
            </a:r>
          </a:p>
        </p:txBody>
      </p:sp>
      <p:sp>
        <p:nvSpPr>
          <p:cNvPr id="6" name="TextBox 5"/>
          <p:cNvSpPr txBox="1">
            <a:spLocks noChangeArrowheads="1"/>
          </p:cNvSpPr>
          <p:nvPr/>
        </p:nvSpPr>
        <p:spPr bwMode="auto">
          <a:xfrm>
            <a:off x="5547046" y="2362799"/>
            <a:ext cx="216058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dirty="0">
                <a:solidFill>
                  <a:srgbClr val="595959"/>
                </a:solidFill>
                <a:latin typeface="Arial" pitchFamily="34" charset="0"/>
                <a:cs typeface="Arial" pitchFamily="34" charset="0"/>
              </a:rPr>
              <a:t>Social</a:t>
            </a:r>
          </a:p>
          <a:p>
            <a:pPr algn="ctr"/>
            <a:r>
              <a:rPr lang="en-GB" dirty="0">
                <a:solidFill>
                  <a:srgbClr val="595959"/>
                </a:solidFill>
                <a:latin typeface="Arial" pitchFamily="34" charset="0"/>
                <a:cs typeface="Arial" pitchFamily="34" charset="0"/>
              </a:rPr>
              <a:t>networking</a:t>
            </a:r>
          </a:p>
          <a:p>
            <a:pPr algn="ctr"/>
            <a:r>
              <a:rPr lang="en-GB" dirty="0">
                <a:solidFill>
                  <a:srgbClr val="595959"/>
                </a:solidFill>
                <a:latin typeface="Arial" pitchFamily="34" charset="0"/>
                <a:cs typeface="Arial" pitchFamily="34" charset="0"/>
              </a:rPr>
              <a:t>attacks</a:t>
            </a:r>
          </a:p>
        </p:txBody>
      </p:sp>
      <p:pic>
        <p:nvPicPr>
          <p:cNvPr id="9222" name="Picture 16" descr="iStock_000003310396XSmall.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19500" y="2362200"/>
            <a:ext cx="1905000"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1" descr="Untitled-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7188" y="5929313"/>
            <a:ext cx="842962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txBox="1">
            <a:spLocks/>
          </p:cNvSpPr>
          <p:nvPr/>
        </p:nvSpPr>
        <p:spPr>
          <a:xfrm>
            <a:off x="1600200" y="5423695"/>
            <a:ext cx="5638800" cy="623093"/>
          </a:xfrm>
          <a:prstGeom prst="rect">
            <a:avLst/>
          </a:prstGeom>
        </p:spPr>
        <p:txBody>
          <a:bodyPr anchor="ctr">
            <a:normAutofit/>
          </a:bodyPr>
          <a:lstStyle/>
          <a:p>
            <a:pPr algn="ctr" fontAlgn="auto">
              <a:spcAft>
                <a:spcPts val="0"/>
              </a:spcAft>
              <a:defRPr/>
            </a:pPr>
            <a:r>
              <a:rPr lang="en-GB" sz="3200" dirty="0">
                <a:solidFill>
                  <a:srgbClr val="0B8BF7"/>
                </a:solidFill>
                <a:ea typeface="+mj-ea"/>
                <a:cs typeface="Arial" pitchFamily="34" charset="0"/>
              </a:rPr>
              <a:t>Two main types of threat</a:t>
            </a:r>
          </a:p>
        </p:txBody>
      </p:sp>
    </p:spTree>
    <p:extLst>
      <p:ext uri="{BB962C8B-B14F-4D97-AF65-F5344CB8AC3E}">
        <p14:creationId xmlns:p14="http://schemas.microsoft.com/office/powerpoint/2010/main" val="40564865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descr="Untitled-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188" y="5929313"/>
            <a:ext cx="842962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10" descr="Untitled-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675" y="1651000"/>
            <a:ext cx="82486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027"/>
          <p:cNvSpPr>
            <a:spLocks noChangeArrowheads="1"/>
          </p:cNvSpPr>
          <p:nvPr/>
        </p:nvSpPr>
        <p:spPr bwMode="auto">
          <a:xfrm>
            <a:off x="1385888" y="1800225"/>
            <a:ext cx="5943600" cy="3346450"/>
          </a:xfrm>
          <a:prstGeom prst="rect">
            <a:avLst/>
          </a:prstGeom>
          <a:noFill/>
          <a:ln w="9525">
            <a:noFill/>
            <a:miter lim="800000"/>
            <a:headEnd/>
            <a:tailEnd/>
          </a:ln>
        </p:spPr>
        <p:txBody>
          <a:bodyPr rIns="132080">
            <a:spAutoFit/>
          </a:bodyPr>
          <a:lstStyle/>
          <a:p>
            <a:pPr marL="382588" indent="-342900" fontAlgn="auto">
              <a:lnSpc>
                <a:spcPct val="125000"/>
              </a:lnSpc>
              <a:spcBef>
                <a:spcPct val="25000"/>
              </a:spcBef>
              <a:spcAft>
                <a:spcPts val="0"/>
              </a:spcAft>
              <a:buClr>
                <a:srgbClr val="0B8BF7"/>
              </a:buClr>
              <a:buFont typeface="Arial" pitchFamily="34" charset="0"/>
              <a:buChar char="•"/>
              <a:defRPr/>
            </a:pPr>
            <a:r>
              <a:rPr lang="en-US" dirty="0">
                <a:solidFill>
                  <a:schemeClr val="tx1">
                    <a:lumMod val="65000"/>
                    <a:lumOff val="35000"/>
                  </a:schemeClr>
                </a:solidFill>
                <a:cs typeface="Arial" pitchFamily="34" charset="0"/>
              </a:rPr>
              <a:t>Reveal sensitive information</a:t>
            </a:r>
          </a:p>
          <a:p>
            <a:pPr marL="382588" indent="-342900" fontAlgn="auto">
              <a:lnSpc>
                <a:spcPct val="125000"/>
              </a:lnSpc>
              <a:spcBef>
                <a:spcPct val="25000"/>
              </a:spcBef>
              <a:spcAft>
                <a:spcPts val="0"/>
              </a:spcAft>
              <a:buClr>
                <a:srgbClr val="0B8BF7"/>
              </a:buClr>
              <a:buFont typeface="Arial" pitchFamily="34" charset="0"/>
              <a:buChar char="•"/>
              <a:defRPr/>
            </a:pPr>
            <a:r>
              <a:rPr lang="en-US" dirty="0">
                <a:solidFill>
                  <a:schemeClr val="tx1">
                    <a:lumMod val="65000"/>
                    <a:lumOff val="35000"/>
                  </a:schemeClr>
                </a:solidFill>
                <a:cs typeface="Arial" pitchFamily="34" charset="0"/>
              </a:rPr>
              <a:t>Defamation of others/school system</a:t>
            </a:r>
          </a:p>
          <a:p>
            <a:pPr marL="382588" indent="-342900" fontAlgn="auto">
              <a:lnSpc>
                <a:spcPct val="125000"/>
              </a:lnSpc>
              <a:spcBef>
                <a:spcPct val="25000"/>
              </a:spcBef>
              <a:spcAft>
                <a:spcPts val="0"/>
              </a:spcAft>
              <a:buClr>
                <a:srgbClr val="0B8BF7"/>
              </a:buClr>
              <a:buFont typeface="Arial" pitchFamily="34" charset="0"/>
              <a:buChar char="•"/>
              <a:defRPr/>
            </a:pPr>
            <a:endParaRPr lang="en-US" dirty="0">
              <a:solidFill>
                <a:schemeClr val="tx1">
                  <a:lumMod val="65000"/>
                  <a:lumOff val="35000"/>
                </a:schemeClr>
              </a:solidFill>
              <a:cs typeface="Arial" pitchFamily="34" charset="0"/>
            </a:endParaRPr>
          </a:p>
          <a:p>
            <a:pPr marL="382588" indent="-342900" fontAlgn="auto">
              <a:lnSpc>
                <a:spcPct val="125000"/>
              </a:lnSpc>
              <a:spcBef>
                <a:spcPct val="25000"/>
              </a:spcBef>
              <a:spcAft>
                <a:spcPts val="0"/>
              </a:spcAft>
              <a:buClr>
                <a:srgbClr val="0B8BF7"/>
              </a:buClr>
              <a:defRPr/>
            </a:pPr>
            <a:r>
              <a:rPr lang="en-US" dirty="0">
                <a:solidFill>
                  <a:schemeClr val="tx1">
                    <a:lumMod val="65000"/>
                    <a:lumOff val="35000"/>
                  </a:schemeClr>
                </a:solidFill>
                <a:cs typeface="Arial" pitchFamily="34" charset="0"/>
              </a:rPr>
              <a:t>This can be inadvertent or deliberate</a:t>
            </a:r>
          </a:p>
          <a:p>
            <a:pPr marL="382588" indent="-342900" fontAlgn="auto">
              <a:lnSpc>
                <a:spcPct val="125000"/>
              </a:lnSpc>
              <a:spcBef>
                <a:spcPct val="25000"/>
              </a:spcBef>
              <a:spcAft>
                <a:spcPts val="0"/>
              </a:spcAft>
              <a:buClr>
                <a:srgbClr val="0B8BF7"/>
              </a:buClr>
              <a:buFont typeface="Arial" pitchFamily="34" charset="0"/>
              <a:buChar char="•"/>
              <a:defRPr/>
            </a:pPr>
            <a:endParaRPr lang="en-US" dirty="0">
              <a:solidFill>
                <a:schemeClr val="tx1">
                  <a:lumMod val="65000"/>
                  <a:lumOff val="35000"/>
                </a:schemeClr>
              </a:solidFill>
              <a:cs typeface="Arial" pitchFamily="34" charset="0"/>
            </a:endParaRPr>
          </a:p>
          <a:p>
            <a:pPr marL="382588" indent="-342900" fontAlgn="auto">
              <a:lnSpc>
                <a:spcPct val="125000"/>
              </a:lnSpc>
              <a:spcBef>
                <a:spcPct val="25000"/>
              </a:spcBef>
              <a:spcAft>
                <a:spcPts val="0"/>
              </a:spcAft>
              <a:buClr>
                <a:srgbClr val="0B8BF7"/>
              </a:buClr>
              <a:defRPr/>
            </a:pPr>
            <a:r>
              <a:rPr lang="en-US" dirty="0">
                <a:solidFill>
                  <a:schemeClr val="tx1">
                    <a:lumMod val="65000"/>
                    <a:lumOff val="35000"/>
                  </a:schemeClr>
                </a:solidFill>
                <a:cs typeface="Arial" pitchFamily="34" charset="0"/>
              </a:rPr>
              <a:t>And the repercussions include:</a:t>
            </a:r>
          </a:p>
          <a:p>
            <a:pPr marL="382588" indent="-342900" fontAlgn="auto">
              <a:lnSpc>
                <a:spcPct val="125000"/>
              </a:lnSpc>
              <a:spcBef>
                <a:spcPct val="25000"/>
              </a:spcBef>
              <a:spcAft>
                <a:spcPts val="0"/>
              </a:spcAft>
              <a:buClr>
                <a:srgbClr val="0B8BF7"/>
              </a:buClr>
              <a:buFont typeface="Arial" pitchFamily="34" charset="0"/>
              <a:buChar char="•"/>
              <a:defRPr/>
            </a:pPr>
            <a:r>
              <a:rPr lang="en-US" dirty="0">
                <a:solidFill>
                  <a:schemeClr val="tx1">
                    <a:lumMod val="65000"/>
                    <a:lumOff val="35000"/>
                  </a:schemeClr>
                </a:solidFill>
                <a:cs typeface="Arial" pitchFamily="34" charset="0"/>
              </a:rPr>
              <a:t>Reputation damage</a:t>
            </a:r>
          </a:p>
          <a:p>
            <a:pPr marL="382588" indent="-342900" fontAlgn="auto">
              <a:lnSpc>
                <a:spcPct val="125000"/>
              </a:lnSpc>
              <a:spcBef>
                <a:spcPct val="25000"/>
              </a:spcBef>
              <a:spcAft>
                <a:spcPts val="0"/>
              </a:spcAft>
              <a:buClr>
                <a:srgbClr val="0B8BF7"/>
              </a:buClr>
              <a:buFont typeface="Arial" pitchFamily="34" charset="0"/>
              <a:buChar char="•"/>
              <a:defRPr/>
            </a:pPr>
            <a:r>
              <a:rPr lang="en-US" dirty="0">
                <a:solidFill>
                  <a:schemeClr val="tx1">
                    <a:lumMod val="65000"/>
                    <a:lumOff val="35000"/>
                  </a:schemeClr>
                </a:solidFill>
                <a:cs typeface="Arial" pitchFamily="34" charset="0"/>
              </a:rPr>
              <a:t>Fines</a:t>
            </a:r>
          </a:p>
        </p:txBody>
      </p:sp>
      <p:sp>
        <p:nvSpPr>
          <p:cNvPr id="10" name="Title 1"/>
          <p:cNvSpPr txBox="1">
            <a:spLocks/>
          </p:cNvSpPr>
          <p:nvPr/>
        </p:nvSpPr>
        <p:spPr>
          <a:xfrm>
            <a:off x="762000" y="5042301"/>
            <a:ext cx="8229600" cy="1143000"/>
          </a:xfrm>
          <a:prstGeom prst="rect">
            <a:avLst/>
          </a:prstGeom>
        </p:spPr>
        <p:txBody>
          <a:bodyPr anchor="ctr">
            <a:normAutofit/>
          </a:bodyPr>
          <a:lstStyle/>
          <a:p>
            <a:pPr algn="ctr" fontAlgn="auto">
              <a:spcAft>
                <a:spcPts val="0"/>
              </a:spcAft>
              <a:defRPr/>
            </a:pPr>
            <a:r>
              <a:rPr lang="en-GB" sz="3200" dirty="0">
                <a:solidFill>
                  <a:srgbClr val="FF0000"/>
                </a:solidFill>
                <a:effectLst>
                  <a:outerShdw blurRad="38100" dist="38100" dir="2700000" algn="tl">
                    <a:srgbClr val="000000">
                      <a:alpha val="43137"/>
                    </a:srgbClr>
                  </a:outerShdw>
                </a:effectLst>
                <a:ea typeface="+mj-ea"/>
                <a:cs typeface="Arial" pitchFamily="34" charset="0"/>
              </a:rPr>
              <a:t>Users publishing information</a:t>
            </a:r>
          </a:p>
        </p:txBody>
      </p:sp>
      <p:sp>
        <p:nvSpPr>
          <p:cNvPr id="2" name="Title 1"/>
          <p:cNvSpPr>
            <a:spLocks noGrp="1"/>
          </p:cNvSpPr>
          <p:nvPr>
            <p:ph type="title"/>
          </p:nvPr>
        </p:nvSpPr>
        <p:spPr/>
        <p:txBody>
          <a:bodyPr/>
          <a:lstStyle/>
          <a:p>
            <a:pPr algn="ctr"/>
            <a:r>
              <a:rPr lang="en-US" dirty="0" smtClean="0"/>
              <a:t>Users Publishing information</a:t>
            </a:r>
            <a:endParaRPr lang="en-US" dirty="0"/>
          </a:p>
        </p:txBody>
      </p:sp>
    </p:spTree>
    <p:extLst>
      <p:ext uri="{BB962C8B-B14F-4D97-AF65-F5344CB8AC3E}">
        <p14:creationId xmlns:p14="http://schemas.microsoft.com/office/powerpoint/2010/main" val="19807130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Attacks!!</a:t>
            </a:r>
            <a:endParaRPr lang="en-US" dirty="0"/>
          </a:p>
        </p:txBody>
      </p:sp>
      <p:sp>
        <p:nvSpPr>
          <p:cNvPr id="3" name="Content Placeholder 2"/>
          <p:cNvSpPr>
            <a:spLocks noGrp="1"/>
          </p:cNvSpPr>
          <p:nvPr>
            <p:ph idx="4294967295"/>
          </p:nvPr>
        </p:nvSpPr>
        <p:spPr>
          <a:xfrm>
            <a:off x="0" y="1600200"/>
            <a:ext cx="2471738" cy="1471613"/>
          </a:xfrm>
        </p:spPr>
        <p:txBody>
          <a:bodyPr rtlCol="0">
            <a:normAutofit/>
          </a:bodyPr>
          <a:lstStyle/>
          <a:p>
            <a:pPr marL="514350" indent="-514350" fontAlgn="auto">
              <a:spcAft>
                <a:spcPts val="0"/>
              </a:spcAft>
              <a:buFont typeface="Arial" pitchFamily="34" charset="0"/>
              <a:buNone/>
              <a:defRPr/>
            </a:pPr>
            <a:endParaRPr lang="en-GB" dirty="0" smtClean="0"/>
          </a:p>
          <a:p>
            <a:pPr marL="514350" indent="-514350" fontAlgn="auto">
              <a:spcAft>
                <a:spcPts val="0"/>
              </a:spcAft>
              <a:buFont typeface="+mj-lt"/>
              <a:buAutoNum type="arabicPeriod"/>
              <a:defRPr/>
            </a:pPr>
            <a:endParaRPr lang="en-GB" dirty="0" smtClean="0"/>
          </a:p>
          <a:p>
            <a:pPr fontAlgn="auto">
              <a:spcAft>
                <a:spcPts val="0"/>
              </a:spcAft>
              <a:defRPr/>
            </a:pPr>
            <a:endParaRPr lang="en-GB" dirty="0"/>
          </a:p>
        </p:txBody>
      </p:sp>
      <p:grpSp>
        <p:nvGrpSpPr>
          <p:cNvPr id="2" name="Group 12"/>
          <p:cNvGrpSpPr>
            <a:grpSpLocks/>
          </p:cNvGrpSpPr>
          <p:nvPr/>
        </p:nvGrpSpPr>
        <p:grpSpPr bwMode="auto">
          <a:xfrm>
            <a:off x="381000" y="1905000"/>
            <a:ext cx="3535363" cy="3367088"/>
            <a:chOff x="381000" y="1981200"/>
            <a:chExt cx="3535788" cy="3366701"/>
          </a:xfrm>
        </p:grpSpPr>
        <p:pic>
          <p:nvPicPr>
            <p:cNvPr id="11276" name="Picture 16" descr="adwa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81200"/>
              <a:ext cx="3307188" cy="2974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81000" y="4701862"/>
              <a:ext cx="3072182" cy="646039"/>
            </a:xfrm>
            <a:prstGeom prst="rect">
              <a:avLst/>
            </a:prstGeom>
            <a:noFill/>
          </p:spPr>
          <p:txBody>
            <a:bodyPr>
              <a:spAutoFit/>
            </a:bodyPr>
            <a:lstStyle/>
            <a:p>
              <a:pPr algn="ctr" fontAlgn="auto">
                <a:spcBef>
                  <a:spcPts val="0"/>
                </a:spcBef>
                <a:spcAft>
                  <a:spcPts val="0"/>
                </a:spcAft>
                <a:defRPr/>
              </a:pPr>
              <a:r>
                <a:rPr lang="en-GB" dirty="0">
                  <a:solidFill>
                    <a:schemeClr val="tx1">
                      <a:lumMod val="65000"/>
                      <a:lumOff val="35000"/>
                    </a:schemeClr>
                  </a:solidFill>
                  <a:latin typeface="Arial"/>
                  <a:cs typeface="Arial"/>
                </a:rPr>
                <a:t>Hobby/</a:t>
              </a:r>
            </a:p>
            <a:p>
              <a:pPr algn="ctr" fontAlgn="auto">
                <a:spcBef>
                  <a:spcPts val="0"/>
                </a:spcBef>
                <a:spcAft>
                  <a:spcPts val="0"/>
                </a:spcAft>
                <a:defRPr/>
              </a:pPr>
              <a:r>
                <a:rPr lang="en-GB" dirty="0">
                  <a:solidFill>
                    <a:schemeClr val="tx1">
                      <a:lumMod val="65000"/>
                      <a:lumOff val="35000"/>
                    </a:schemeClr>
                  </a:solidFill>
                  <a:latin typeface="Arial"/>
                  <a:cs typeface="Arial"/>
                </a:rPr>
                <a:t>showing off</a:t>
              </a:r>
            </a:p>
          </p:txBody>
        </p:sp>
      </p:grpSp>
      <p:grpSp>
        <p:nvGrpSpPr>
          <p:cNvPr id="5" name="Group 13"/>
          <p:cNvGrpSpPr>
            <a:grpSpLocks/>
          </p:cNvGrpSpPr>
          <p:nvPr/>
        </p:nvGrpSpPr>
        <p:grpSpPr bwMode="auto">
          <a:xfrm>
            <a:off x="5181600" y="1905000"/>
            <a:ext cx="3643313" cy="3367088"/>
            <a:chOff x="5181600" y="1981200"/>
            <a:chExt cx="3643338" cy="3366701"/>
          </a:xfrm>
        </p:grpSpPr>
        <p:pic>
          <p:nvPicPr>
            <p:cNvPr id="11274" name="Picture 15" descr="DataThef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999" y="1981200"/>
              <a:ext cx="3124201" cy="2858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TextBox 5"/>
            <p:cNvSpPr txBox="1">
              <a:spLocks noChangeArrowheads="1"/>
            </p:cNvSpPr>
            <p:nvPr/>
          </p:nvSpPr>
          <p:spPr bwMode="auto">
            <a:xfrm>
              <a:off x="5181600" y="4701570"/>
              <a:ext cx="36433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solidFill>
                    <a:srgbClr val="595959"/>
                  </a:solidFill>
                  <a:latin typeface="Arial" pitchFamily="34" charset="0"/>
                  <a:cs typeface="Arial" pitchFamily="34" charset="0"/>
                </a:rPr>
                <a:t>Financially-motivated</a:t>
              </a:r>
            </a:p>
            <a:p>
              <a:pPr algn="ctr"/>
              <a:r>
                <a:rPr lang="en-GB">
                  <a:solidFill>
                    <a:srgbClr val="595959"/>
                  </a:solidFill>
                  <a:latin typeface="Arial" pitchFamily="34" charset="0"/>
                  <a:cs typeface="Arial" pitchFamily="34" charset="0"/>
                </a:rPr>
                <a:t>organized crime</a:t>
              </a:r>
            </a:p>
          </p:txBody>
        </p:sp>
      </p:grpSp>
      <p:pic>
        <p:nvPicPr>
          <p:cNvPr id="11269" name="Picture 17" descr="iStock_000003310405XSmall.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6600" y="2743200"/>
            <a:ext cx="2389188"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4" descr="Untitled-1.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7188" y="5929313"/>
            <a:ext cx="842962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20" descr="Untitled-1.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7675" y="1623338"/>
            <a:ext cx="82486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le 1"/>
          <p:cNvSpPr txBox="1">
            <a:spLocks/>
          </p:cNvSpPr>
          <p:nvPr/>
        </p:nvSpPr>
        <p:spPr>
          <a:xfrm>
            <a:off x="499963" y="5021263"/>
            <a:ext cx="8229600" cy="1143000"/>
          </a:xfrm>
          <a:prstGeom prst="rect">
            <a:avLst/>
          </a:prstGeom>
        </p:spPr>
        <p:txBody>
          <a:bodyPr anchor="ctr">
            <a:normAutofit/>
          </a:bodyPr>
          <a:lstStyle/>
          <a:p>
            <a:pPr algn="ctr" fontAlgn="auto">
              <a:spcAft>
                <a:spcPts val="0"/>
              </a:spcAft>
              <a:defRPr/>
            </a:pPr>
            <a:r>
              <a:rPr lang="en-GB" sz="3200" dirty="0">
                <a:solidFill>
                  <a:srgbClr val="FF0000"/>
                </a:solidFill>
                <a:ea typeface="+mj-ea"/>
                <a:cs typeface="Arial" pitchFamily="34" charset="0"/>
              </a:rPr>
              <a:t>Social networking attacks</a:t>
            </a:r>
          </a:p>
        </p:txBody>
      </p:sp>
    </p:spTree>
    <p:extLst>
      <p:ext uri="{BB962C8B-B14F-4D97-AF65-F5344CB8AC3E}">
        <p14:creationId xmlns:p14="http://schemas.microsoft.com/office/powerpoint/2010/main" val="6817230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 descr="CommandandContro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973263"/>
            <a:ext cx="447198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lgn="ctr"/>
            <a:r>
              <a:rPr lang="en-US" dirty="0" smtClean="0"/>
              <a:t>How they attack</a:t>
            </a:r>
            <a:endParaRPr lang="en-US" dirty="0"/>
          </a:p>
        </p:txBody>
      </p:sp>
      <p:sp>
        <p:nvSpPr>
          <p:cNvPr id="14339" name="Rectangle 3"/>
          <p:cNvSpPr>
            <a:spLocks noGrp="1" noChangeArrowheads="1"/>
          </p:cNvSpPr>
          <p:nvPr>
            <p:ph type="body" idx="4294967295"/>
          </p:nvPr>
        </p:nvSpPr>
        <p:spPr>
          <a:xfrm>
            <a:off x="263625" y="2405856"/>
            <a:ext cx="4205288" cy="3325813"/>
          </a:xfrm>
        </p:spPr>
        <p:txBody>
          <a:bodyPr/>
          <a:lstStyle/>
          <a:p>
            <a:pPr>
              <a:buFont typeface="Arial" pitchFamily="34" charset="0"/>
              <a:buNone/>
            </a:pPr>
            <a:r>
              <a:rPr lang="en-US" sz="1800" dirty="0" smtClean="0">
                <a:solidFill>
                  <a:srgbClr val="595959"/>
                </a:solidFill>
                <a:latin typeface="Arial" pitchFamily="34" charset="0"/>
                <a:cs typeface="Arial" pitchFamily="34" charset="0"/>
              </a:rPr>
              <a:t>Social networking accounts</a:t>
            </a:r>
          </a:p>
          <a:p>
            <a:pPr>
              <a:buFont typeface="Arial" pitchFamily="34" charset="0"/>
              <a:buNone/>
            </a:pPr>
            <a:r>
              <a:rPr lang="en-US" sz="1800" dirty="0" smtClean="0">
                <a:solidFill>
                  <a:srgbClr val="595959"/>
                </a:solidFill>
                <a:latin typeface="Arial" pitchFamily="34" charset="0"/>
                <a:cs typeface="Arial" pitchFamily="34" charset="0"/>
              </a:rPr>
              <a:t>are valuable to hackers</a:t>
            </a:r>
          </a:p>
          <a:p>
            <a:pPr>
              <a:buFont typeface="Arial" pitchFamily="34" charset="0"/>
              <a:buNone/>
            </a:pPr>
            <a:endParaRPr lang="en-US" sz="1800" dirty="0" smtClean="0">
              <a:solidFill>
                <a:srgbClr val="595959"/>
              </a:solidFill>
              <a:latin typeface="Arial" pitchFamily="34" charset="0"/>
              <a:cs typeface="Arial" pitchFamily="34" charset="0"/>
            </a:endParaRPr>
          </a:p>
          <a:p>
            <a:pPr>
              <a:buFont typeface="Arial" pitchFamily="34" charset="0"/>
              <a:buNone/>
            </a:pPr>
            <a:r>
              <a:rPr lang="en-US" sz="1800" dirty="0" smtClean="0">
                <a:solidFill>
                  <a:srgbClr val="595959"/>
                </a:solidFill>
                <a:latin typeface="Arial" pitchFamily="34" charset="0"/>
                <a:cs typeface="Arial" pitchFamily="34" charset="0"/>
              </a:rPr>
              <a:t>They can use them to send spam,</a:t>
            </a:r>
          </a:p>
          <a:p>
            <a:pPr>
              <a:buFont typeface="Arial" pitchFamily="34" charset="0"/>
              <a:buNone/>
            </a:pPr>
            <a:r>
              <a:rPr lang="en-US" sz="1800" dirty="0" smtClean="0">
                <a:solidFill>
                  <a:srgbClr val="595959"/>
                </a:solidFill>
                <a:latin typeface="Arial" pitchFamily="34" charset="0"/>
                <a:cs typeface="Arial" pitchFamily="34" charset="0"/>
              </a:rPr>
              <a:t>spread malware, steal identities...</a:t>
            </a:r>
          </a:p>
          <a:p>
            <a:pPr>
              <a:buFont typeface="Arial" pitchFamily="34" charset="0"/>
              <a:buNone/>
            </a:pPr>
            <a:endParaRPr lang="en-US" sz="1800" dirty="0" smtClean="0">
              <a:solidFill>
                <a:srgbClr val="595959"/>
              </a:solidFill>
              <a:latin typeface="Arial" pitchFamily="34" charset="0"/>
              <a:cs typeface="Arial" pitchFamily="34" charset="0"/>
            </a:endParaRPr>
          </a:p>
          <a:p>
            <a:pPr>
              <a:buFont typeface="Arial" pitchFamily="34" charset="0"/>
              <a:buNone/>
            </a:pPr>
            <a:r>
              <a:rPr lang="en-US" sz="1800" dirty="0" smtClean="0">
                <a:solidFill>
                  <a:srgbClr val="595959"/>
                </a:solidFill>
                <a:latin typeface="Arial" pitchFamily="34" charset="0"/>
                <a:cs typeface="Arial" pitchFamily="34" charset="0"/>
              </a:rPr>
              <a:t>… in the quest to acquire personal</a:t>
            </a:r>
          </a:p>
          <a:p>
            <a:pPr>
              <a:buFont typeface="Arial" pitchFamily="34" charset="0"/>
              <a:buNone/>
            </a:pPr>
            <a:r>
              <a:rPr lang="en-US" sz="1800" dirty="0" smtClean="0">
                <a:solidFill>
                  <a:srgbClr val="595959"/>
                </a:solidFill>
                <a:latin typeface="Arial" pitchFamily="34" charset="0"/>
                <a:cs typeface="Arial" pitchFamily="34" charset="0"/>
              </a:rPr>
              <a:t>information for financial gain</a:t>
            </a:r>
          </a:p>
          <a:p>
            <a:endParaRPr lang="en-US" sz="1800" dirty="0" smtClean="0">
              <a:solidFill>
                <a:srgbClr val="595959"/>
              </a:solidFill>
              <a:latin typeface="Arial" pitchFamily="34" charset="0"/>
              <a:cs typeface="Arial" pitchFamily="34" charset="0"/>
            </a:endParaRPr>
          </a:p>
        </p:txBody>
      </p:sp>
      <p:pic>
        <p:nvPicPr>
          <p:cNvPr id="12292" name="Picture 7" descr="Untitled-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188" y="5929313"/>
            <a:ext cx="842962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1" descr="Untitled-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588" y="5630863"/>
            <a:ext cx="82486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565013" y="1166813"/>
            <a:ext cx="8229600" cy="1143000"/>
          </a:xfrm>
          <a:prstGeom prst="rect">
            <a:avLst/>
          </a:prstGeom>
        </p:spPr>
        <p:txBody>
          <a:bodyPr anchor="ctr">
            <a:normAutofit/>
          </a:bodyPr>
          <a:lstStyle/>
          <a:p>
            <a:pPr algn="ctr" fontAlgn="auto">
              <a:spcAft>
                <a:spcPts val="0"/>
              </a:spcAft>
              <a:defRPr/>
            </a:pPr>
            <a:r>
              <a:rPr lang="en-GB" sz="3200" dirty="0">
                <a:solidFill>
                  <a:srgbClr val="FF0000"/>
                </a:solidFill>
                <a:effectLst>
                  <a:outerShdw blurRad="38100" dist="38100" dir="2700000" algn="tl">
                    <a:srgbClr val="000000">
                      <a:alpha val="43137"/>
                    </a:srgbClr>
                  </a:outerShdw>
                </a:effectLst>
                <a:ea typeface="+mj-ea"/>
                <a:cs typeface="Arial" pitchFamily="34" charset="0"/>
              </a:rPr>
              <a:t>Social networking attacks</a:t>
            </a:r>
          </a:p>
        </p:txBody>
      </p:sp>
    </p:spTree>
    <p:extLst>
      <p:ext uri="{BB962C8B-B14F-4D97-AF65-F5344CB8AC3E}">
        <p14:creationId xmlns:p14="http://schemas.microsoft.com/office/powerpoint/2010/main" val="5180629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1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descr="RansomWare2.jpg"/>
          <p:cNvPicPr>
            <a:picLocks noChangeAspect="1"/>
          </p:cNvPicPr>
          <p:nvPr/>
        </p:nvPicPr>
        <p:blipFill>
          <a:blip r:embed="rId3">
            <a:extLst>
              <a:ext uri="{28A0092B-C50C-407E-A947-70E740481C1C}">
                <a14:useLocalDpi xmlns:a14="http://schemas.microsoft.com/office/drawing/2010/main" val="0"/>
              </a:ext>
            </a:extLst>
          </a:blip>
          <a:srcRect r="9662"/>
          <a:stretch>
            <a:fillRect/>
          </a:stretch>
        </p:blipFill>
        <p:spPr bwMode="auto">
          <a:xfrm>
            <a:off x="4724400" y="1676400"/>
            <a:ext cx="4419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7" descr="Untitled-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188" y="5929313"/>
            <a:ext cx="842962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a:xfrm>
            <a:off x="5029200" y="5089526"/>
            <a:ext cx="3352800" cy="614362"/>
          </a:xfrm>
          <a:prstGeom prst="rect">
            <a:avLst/>
          </a:prstGeom>
        </p:spPr>
        <p:txBody>
          <a:bodyPr anchor="ctr">
            <a:normAutofit/>
          </a:bodyPr>
          <a:lstStyle/>
          <a:p>
            <a:pPr algn="ctr" fontAlgn="auto">
              <a:spcAft>
                <a:spcPts val="0"/>
              </a:spcAft>
              <a:defRPr/>
            </a:pPr>
            <a:r>
              <a:rPr lang="en-GB" sz="3200" dirty="0">
                <a:solidFill>
                  <a:srgbClr val="FF0000"/>
                </a:solidFill>
                <a:effectLst>
                  <a:outerShdw blurRad="38100" dist="38100" dir="2700000" algn="tl">
                    <a:srgbClr val="000000">
                      <a:alpha val="43137"/>
                    </a:srgbClr>
                  </a:outerShdw>
                </a:effectLst>
                <a:ea typeface="+mj-ea"/>
                <a:cs typeface="Arial" pitchFamily="34" charset="0"/>
              </a:rPr>
              <a:t>Data = $$$</a:t>
            </a:r>
          </a:p>
        </p:txBody>
      </p:sp>
      <p:pic>
        <p:nvPicPr>
          <p:cNvPr id="13317" name="Picture 11" descr="Untitled-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988" y="5647651"/>
            <a:ext cx="82486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027"/>
          <p:cNvSpPr>
            <a:spLocks noChangeArrowheads="1"/>
          </p:cNvSpPr>
          <p:nvPr/>
        </p:nvSpPr>
        <p:spPr bwMode="auto">
          <a:xfrm>
            <a:off x="533400" y="1676400"/>
            <a:ext cx="4613275" cy="4027488"/>
          </a:xfrm>
          <a:prstGeom prst="rect">
            <a:avLst/>
          </a:prstGeom>
          <a:noFill/>
          <a:ln w="9525">
            <a:noFill/>
            <a:miter lim="800000"/>
            <a:headEnd/>
            <a:tailEnd/>
          </a:ln>
        </p:spPr>
        <p:txBody>
          <a:bodyPr rIns="132080">
            <a:spAutoFit/>
          </a:bodyPr>
          <a:lstStyle/>
          <a:p>
            <a:pPr marL="382588" indent="-342900" fontAlgn="auto">
              <a:lnSpc>
                <a:spcPct val="125000"/>
              </a:lnSpc>
              <a:spcBef>
                <a:spcPct val="25000"/>
              </a:spcBef>
              <a:spcAft>
                <a:spcPts val="0"/>
              </a:spcAft>
              <a:buClr>
                <a:srgbClr val="0B8BF7"/>
              </a:buClr>
              <a:buFont typeface="Arial" pitchFamily="34" charset="0"/>
              <a:buChar char="•"/>
              <a:defRPr/>
            </a:pPr>
            <a:r>
              <a:rPr lang="en-US" dirty="0">
                <a:solidFill>
                  <a:schemeClr val="tx1">
                    <a:lumMod val="65000"/>
                    <a:lumOff val="35000"/>
                  </a:schemeClr>
                </a:solidFill>
                <a:cs typeface="Arial" pitchFamily="34" charset="0"/>
              </a:rPr>
              <a:t>Steal your money directly</a:t>
            </a:r>
          </a:p>
          <a:p>
            <a:pPr marL="382588" indent="-342900" fontAlgn="auto">
              <a:lnSpc>
                <a:spcPct val="125000"/>
              </a:lnSpc>
              <a:spcBef>
                <a:spcPct val="25000"/>
              </a:spcBef>
              <a:spcAft>
                <a:spcPts val="0"/>
              </a:spcAft>
              <a:buClr>
                <a:srgbClr val="0B8BF7"/>
              </a:buClr>
              <a:buFont typeface="Arial" pitchFamily="34" charset="0"/>
              <a:buChar char="•"/>
              <a:defRPr/>
            </a:pPr>
            <a:r>
              <a:rPr lang="en-US" dirty="0">
                <a:solidFill>
                  <a:schemeClr val="tx1">
                    <a:lumMod val="65000"/>
                    <a:lumOff val="35000"/>
                  </a:schemeClr>
                </a:solidFill>
                <a:cs typeface="Arial" pitchFamily="34" charset="0"/>
              </a:rPr>
              <a:t>Sell your data</a:t>
            </a:r>
          </a:p>
          <a:p>
            <a:pPr marL="382588" indent="-342900" fontAlgn="auto">
              <a:lnSpc>
                <a:spcPct val="125000"/>
              </a:lnSpc>
              <a:spcBef>
                <a:spcPct val="25000"/>
              </a:spcBef>
              <a:spcAft>
                <a:spcPts val="0"/>
              </a:spcAft>
              <a:buClr>
                <a:srgbClr val="0B8BF7"/>
              </a:buClr>
              <a:buFont typeface="Arial" pitchFamily="34" charset="0"/>
              <a:buChar char="•"/>
              <a:defRPr/>
            </a:pPr>
            <a:r>
              <a:rPr lang="en-US" dirty="0">
                <a:solidFill>
                  <a:schemeClr val="tx1">
                    <a:lumMod val="65000"/>
                    <a:lumOff val="35000"/>
                  </a:schemeClr>
                </a:solidFill>
                <a:cs typeface="Arial" pitchFamily="34" charset="0"/>
              </a:rPr>
              <a:t>Trick your friends and family into</a:t>
            </a:r>
            <a:br>
              <a:rPr lang="en-US" dirty="0">
                <a:solidFill>
                  <a:schemeClr val="tx1">
                    <a:lumMod val="65000"/>
                    <a:lumOff val="35000"/>
                  </a:schemeClr>
                </a:solidFill>
                <a:cs typeface="Arial" pitchFamily="34" charset="0"/>
              </a:rPr>
            </a:br>
            <a:r>
              <a:rPr lang="en-US" dirty="0">
                <a:solidFill>
                  <a:schemeClr val="tx1">
                    <a:lumMod val="65000"/>
                    <a:lumOff val="35000"/>
                  </a:schemeClr>
                </a:solidFill>
                <a:cs typeface="Arial" pitchFamily="34" charset="0"/>
              </a:rPr>
              <a:t>supplying personal data</a:t>
            </a:r>
          </a:p>
          <a:p>
            <a:pPr marL="382588" indent="-342900" fontAlgn="auto">
              <a:lnSpc>
                <a:spcPct val="125000"/>
              </a:lnSpc>
              <a:spcBef>
                <a:spcPct val="25000"/>
              </a:spcBef>
              <a:spcAft>
                <a:spcPts val="0"/>
              </a:spcAft>
              <a:buClr>
                <a:srgbClr val="0B8BF7"/>
              </a:buClr>
              <a:buFont typeface="Arial" pitchFamily="34" charset="0"/>
              <a:buChar char="•"/>
              <a:defRPr/>
            </a:pPr>
            <a:r>
              <a:rPr lang="en-US" dirty="0">
                <a:solidFill>
                  <a:schemeClr val="tx1">
                    <a:lumMod val="65000"/>
                    <a:lumOff val="35000"/>
                  </a:schemeClr>
                </a:solidFill>
                <a:cs typeface="Arial" pitchFamily="34" charset="0"/>
              </a:rPr>
              <a:t>Sell your identity</a:t>
            </a:r>
          </a:p>
          <a:p>
            <a:pPr marL="382588" indent="-342900" fontAlgn="auto">
              <a:lnSpc>
                <a:spcPct val="125000"/>
              </a:lnSpc>
              <a:spcBef>
                <a:spcPct val="25000"/>
              </a:spcBef>
              <a:spcAft>
                <a:spcPts val="0"/>
              </a:spcAft>
              <a:buClr>
                <a:srgbClr val="0B8BF7"/>
              </a:buClr>
              <a:buFont typeface="Arial" pitchFamily="34" charset="0"/>
              <a:buChar char="•"/>
              <a:defRPr/>
            </a:pPr>
            <a:r>
              <a:rPr lang="en-US" dirty="0">
                <a:solidFill>
                  <a:schemeClr val="tx1">
                    <a:lumMod val="65000"/>
                    <a:lumOff val="35000"/>
                  </a:schemeClr>
                </a:solidFill>
                <a:cs typeface="Arial" pitchFamily="34" charset="0"/>
              </a:rPr>
              <a:t>Use your accounts to spread spam, </a:t>
            </a:r>
            <a:br>
              <a:rPr lang="en-US" dirty="0">
                <a:solidFill>
                  <a:schemeClr val="tx1">
                    <a:lumMod val="65000"/>
                    <a:lumOff val="35000"/>
                  </a:schemeClr>
                </a:solidFill>
                <a:cs typeface="Arial" pitchFamily="34" charset="0"/>
              </a:rPr>
            </a:br>
            <a:r>
              <a:rPr lang="en-US" dirty="0" err="1">
                <a:solidFill>
                  <a:schemeClr val="tx1">
                    <a:lumMod val="65000"/>
                    <a:lumOff val="35000"/>
                  </a:schemeClr>
                </a:solidFill>
                <a:cs typeface="Arial" pitchFamily="34" charset="0"/>
              </a:rPr>
              <a:t>malware</a:t>
            </a:r>
            <a:r>
              <a:rPr lang="en-US" dirty="0">
                <a:solidFill>
                  <a:schemeClr val="tx1">
                    <a:lumMod val="65000"/>
                    <a:lumOff val="35000"/>
                  </a:schemeClr>
                </a:solidFill>
                <a:cs typeface="Arial" pitchFamily="34" charset="0"/>
              </a:rPr>
              <a:t> and more data theft scams!</a:t>
            </a:r>
          </a:p>
          <a:p>
            <a:pPr marL="382588" indent="-342900" fontAlgn="auto">
              <a:lnSpc>
                <a:spcPct val="125000"/>
              </a:lnSpc>
              <a:spcBef>
                <a:spcPct val="25000"/>
              </a:spcBef>
              <a:spcAft>
                <a:spcPts val="0"/>
              </a:spcAft>
              <a:buClr>
                <a:srgbClr val="0B8BF7"/>
              </a:buClr>
              <a:buFont typeface="Arial" pitchFamily="34" charset="0"/>
              <a:buChar char="•"/>
              <a:defRPr/>
            </a:pPr>
            <a:r>
              <a:rPr lang="en-US" dirty="0">
                <a:solidFill>
                  <a:schemeClr val="tx1">
                    <a:lumMod val="65000"/>
                    <a:lumOff val="35000"/>
                  </a:schemeClr>
                </a:solidFill>
                <a:cs typeface="Arial" pitchFamily="34" charset="0"/>
              </a:rPr>
              <a:t>Sell your school’s data or </a:t>
            </a:r>
            <a:br>
              <a:rPr lang="en-US" dirty="0">
                <a:solidFill>
                  <a:schemeClr val="tx1">
                    <a:lumMod val="65000"/>
                    <a:lumOff val="35000"/>
                  </a:schemeClr>
                </a:solidFill>
                <a:cs typeface="Arial" pitchFamily="34" charset="0"/>
              </a:rPr>
            </a:br>
            <a:r>
              <a:rPr lang="en-US" dirty="0">
                <a:solidFill>
                  <a:schemeClr val="tx1">
                    <a:lumMod val="65000"/>
                    <a:lumOff val="35000"/>
                  </a:schemeClr>
                </a:solidFill>
                <a:cs typeface="Arial" pitchFamily="34" charset="0"/>
              </a:rPr>
              <a:t>sensitive information</a:t>
            </a:r>
          </a:p>
          <a:p>
            <a:pPr marL="382588" indent="-342900" fontAlgn="auto">
              <a:lnSpc>
                <a:spcPct val="125000"/>
              </a:lnSpc>
              <a:spcBef>
                <a:spcPct val="25000"/>
              </a:spcBef>
              <a:spcAft>
                <a:spcPts val="0"/>
              </a:spcAft>
              <a:buClr>
                <a:srgbClr val="0B8BF7"/>
              </a:buClr>
              <a:buFont typeface="Arial" pitchFamily="34" charset="0"/>
              <a:buChar char="•"/>
              <a:defRPr/>
            </a:pPr>
            <a:r>
              <a:rPr lang="en-US" dirty="0">
                <a:solidFill>
                  <a:schemeClr val="tx1">
                    <a:lumMod val="65000"/>
                    <a:lumOff val="35000"/>
                  </a:schemeClr>
                </a:solidFill>
                <a:cs typeface="Arial" pitchFamily="34" charset="0"/>
              </a:rPr>
              <a:t>Blackmail individuals and organizations</a:t>
            </a:r>
          </a:p>
        </p:txBody>
      </p:sp>
      <p:sp>
        <p:nvSpPr>
          <p:cNvPr id="2" name="Title 1"/>
          <p:cNvSpPr>
            <a:spLocks noGrp="1"/>
          </p:cNvSpPr>
          <p:nvPr>
            <p:ph type="title"/>
          </p:nvPr>
        </p:nvSpPr>
        <p:spPr/>
        <p:txBody>
          <a:bodyPr/>
          <a:lstStyle/>
          <a:p>
            <a:pPr algn="ctr"/>
            <a:r>
              <a:rPr lang="en-US" dirty="0" smtClean="0"/>
              <a:t>Data</a:t>
            </a:r>
            <a:endParaRPr lang="en-US" dirty="0"/>
          </a:p>
        </p:txBody>
      </p:sp>
    </p:spTree>
    <p:extLst>
      <p:ext uri="{BB962C8B-B14F-4D97-AF65-F5344CB8AC3E}">
        <p14:creationId xmlns:p14="http://schemas.microsoft.com/office/powerpoint/2010/main" val="2882809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1000"/>
                                        <p:tgtEl>
                                          <p:spTgt spid="16">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
                                            <p:txEl>
                                              <p:pRg st="1" end="1"/>
                                            </p:txEl>
                                          </p:spTgt>
                                        </p:tgtEl>
                                        <p:attrNameLst>
                                          <p:attrName>style.visibility</p:attrName>
                                        </p:attrNameLst>
                                      </p:cBhvr>
                                      <p:to>
                                        <p:strVal val="visible"/>
                                      </p:to>
                                    </p:set>
                                    <p:animEffect transition="in" filter="fade">
                                      <p:cBhvr>
                                        <p:cTn id="16" dur="1000"/>
                                        <p:tgtEl>
                                          <p:spTgt spid="16">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animEffect transition="in" filter="fade">
                                      <p:cBhvr>
                                        <p:cTn id="21" dur="1000"/>
                                        <p:tgtEl>
                                          <p:spTgt spid="16">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xEl>
                                              <p:pRg st="3" end="3"/>
                                            </p:txEl>
                                          </p:spTgt>
                                        </p:tgtEl>
                                        <p:attrNameLst>
                                          <p:attrName>style.visibility</p:attrName>
                                        </p:attrNameLst>
                                      </p:cBhvr>
                                      <p:to>
                                        <p:strVal val="visible"/>
                                      </p:to>
                                    </p:set>
                                    <p:animEffect transition="in" filter="fade">
                                      <p:cBhvr>
                                        <p:cTn id="26" dur="1000"/>
                                        <p:tgtEl>
                                          <p:spTgt spid="16">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xEl>
                                              <p:pRg st="4" end="4"/>
                                            </p:txEl>
                                          </p:spTgt>
                                        </p:tgtEl>
                                        <p:attrNameLst>
                                          <p:attrName>style.visibility</p:attrName>
                                        </p:attrNameLst>
                                      </p:cBhvr>
                                      <p:to>
                                        <p:strVal val="visible"/>
                                      </p:to>
                                    </p:set>
                                    <p:animEffect transition="in" filter="fade">
                                      <p:cBhvr>
                                        <p:cTn id="31" dur="1000"/>
                                        <p:tgtEl>
                                          <p:spTgt spid="16">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
                                            <p:txEl>
                                              <p:pRg st="5" end="5"/>
                                            </p:txEl>
                                          </p:spTgt>
                                        </p:tgtEl>
                                        <p:attrNameLst>
                                          <p:attrName>style.visibility</p:attrName>
                                        </p:attrNameLst>
                                      </p:cBhvr>
                                      <p:to>
                                        <p:strVal val="visible"/>
                                      </p:to>
                                    </p:set>
                                    <p:animEffect transition="in" filter="fade">
                                      <p:cBhvr>
                                        <p:cTn id="36" dur="1000"/>
                                        <p:tgtEl>
                                          <p:spTgt spid="16">
                                            <p:txEl>
                                              <p:pRg st="5" end="5"/>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xEl>
                                              <p:pRg st="6" end="6"/>
                                            </p:txEl>
                                          </p:spTgt>
                                        </p:tgtEl>
                                        <p:attrNameLst>
                                          <p:attrName>style.visibility</p:attrName>
                                        </p:attrNameLst>
                                      </p:cBhvr>
                                      <p:to>
                                        <p:strVal val="visible"/>
                                      </p:to>
                                    </p:set>
                                    <p:animEffect transition="in" filter="fade">
                                      <p:cBhvr>
                                        <p:cTn id="41" dur="10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fontScale="90000"/>
          </a:bodyPr>
          <a:lstStyle/>
          <a:p>
            <a:pPr algn="ctr"/>
            <a:r>
              <a:rPr lang="en-GB" sz="4800" dirty="0">
                <a:solidFill>
                  <a:srgbClr val="FFC000"/>
                </a:solidFill>
                <a:effectLst>
                  <a:outerShdw blurRad="38100" dist="38100" dir="2700000" algn="tl">
                    <a:srgbClr val="000000">
                      <a:alpha val="43137"/>
                    </a:srgbClr>
                  </a:outerShdw>
                </a:effectLst>
                <a:latin typeface="Arial" pitchFamily="34" charset="0"/>
                <a:cs typeface="Arial" pitchFamily="34" charset="0"/>
              </a:rPr>
              <a:t>Top tips for staying secure</a:t>
            </a:r>
            <a:r>
              <a:rPr lang="en-GB" sz="4800" dirty="0">
                <a:solidFill>
                  <a:srgbClr val="0B8BF7"/>
                </a:solidFill>
                <a:latin typeface="Arial" pitchFamily="34" charset="0"/>
                <a:cs typeface="Arial" pitchFamily="34" charset="0"/>
              </a:rPr>
              <a:t/>
            </a:r>
            <a:br>
              <a:rPr lang="en-GB" sz="4800" dirty="0">
                <a:solidFill>
                  <a:srgbClr val="0B8BF7"/>
                </a:solidFill>
                <a:latin typeface="Arial" pitchFamily="34" charset="0"/>
                <a:cs typeface="Arial" pitchFamily="34" charset="0"/>
              </a:rPr>
            </a:br>
            <a:endParaRPr lang="en-US" dirty="0"/>
          </a:p>
        </p:txBody>
      </p:sp>
      <p:sp>
        <p:nvSpPr>
          <p:cNvPr id="3" name="Content Placeholder 2"/>
          <p:cNvSpPr>
            <a:spLocks noGrp="1"/>
          </p:cNvSpPr>
          <p:nvPr>
            <p:ph idx="4294967295"/>
          </p:nvPr>
        </p:nvSpPr>
        <p:spPr>
          <a:xfrm>
            <a:off x="357188" y="1627187"/>
            <a:ext cx="7939088" cy="4697413"/>
          </a:xfrm>
        </p:spPr>
        <p:txBody>
          <a:bodyPr rtlCol="0">
            <a:noAutofit/>
          </a:bodyPr>
          <a:lstStyle/>
          <a:p>
            <a:pPr marL="367200" indent="-367200" fontAlgn="auto">
              <a:spcBef>
                <a:spcPts val="0"/>
              </a:spcBef>
              <a:spcAft>
                <a:spcPts val="1000"/>
              </a:spcAft>
              <a:buClrTx/>
              <a:buFont typeface="Wingdings" pitchFamily="2" charset="2"/>
              <a:buChar char="Ø"/>
              <a:defRPr/>
            </a:pPr>
            <a:r>
              <a:rPr lang="en-GB" sz="1650" b="1" dirty="0" smtClean="0">
                <a:solidFill>
                  <a:srgbClr val="FF0000"/>
                </a:solidFill>
                <a:effectLst>
                  <a:outerShdw blurRad="38100" dist="38100" dir="2700000" algn="tl">
                    <a:srgbClr val="000000">
                      <a:alpha val="43137"/>
                    </a:srgbClr>
                  </a:outerShdw>
                </a:effectLst>
                <a:latin typeface="Arial Bold"/>
                <a:cs typeface="Arial Bold"/>
              </a:rPr>
              <a:t>KNOW THE RULES </a:t>
            </a:r>
            <a:r>
              <a:rPr lang="en-GB" sz="1650" b="1" dirty="0" smtClean="0">
                <a:solidFill>
                  <a:srgbClr val="595959"/>
                </a:solidFill>
                <a:latin typeface="Arial Bold"/>
                <a:cs typeface="Arial Bold"/>
              </a:rPr>
              <a:t>- check your organization’s policy on social networking</a:t>
            </a:r>
          </a:p>
          <a:p>
            <a:pPr marL="367200" indent="-367200" fontAlgn="auto">
              <a:spcBef>
                <a:spcPts val="0"/>
              </a:spcBef>
              <a:spcAft>
                <a:spcPts val="1000"/>
              </a:spcAft>
              <a:buClrTx/>
              <a:buFont typeface="Wingdings" pitchFamily="2" charset="2"/>
              <a:buChar char="Ø"/>
              <a:defRPr/>
            </a:pPr>
            <a:r>
              <a:rPr lang="en-GB" sz="1650" b="1" dirty="0" smtClean="0">
                <a:solidFill>
                  <a:srgbClr val="FF0000"/>
                </a:solidFill>
                <a:effectLst>
                  <a:outerShdw blurRad="38100" dist="38100" dir="2700000" algn="tl">
                    <a:srgbClr val="000000">
                      <a:alpha val="43137"/>
                    </a:srgbClr>
                  </a:outerShdw>
                </a:effectLst>
                <a:latin typeface="Arial Bold"/>
                <a:cs typeface="Arial Bold"/>
              </a:rPr>
              <a:t>USE SECURE PASSWORDS </a:t>
            </a:r>
            <a:r>
              <a:rPr lang="en-GB" sz="1650" b="1" dirty="0" smtClean="0">
                <a:solidFill>
                  <a:srgbClr val="595959"/>
                </a:solidFill>
                <a:latin typeface="Arial Bold"/>
                <a:cs typeface="Arial Bold"/>
              </a:rPr>
              <a:t>- minimum 14 characters including non-letters</a:t>
            </a:r>
          </a:p>
          <a:p>
            <a:pPr marL="367200" indent="-367200" fontAlgn="auto">
              <a:spcBef>
                <a:spcPts val="0"/>
              </a:spcBef>
              <a:spcAft>
                <a:spcPts val="1000"/>
              </a:spcAft>
              <a:buClrTx/>
              <a:buFont typeface="Wingdings" pitchFamily="2" charset="2"/>
              <a:buChar char="Ø"/>
              <a:defRPr/>
            </a:pPr>
            <a:r>
              <a:rPr lang="en-GB" sz="1650" b="1" dirty="0" smtClean="0">
                <a:solidFill>
                  <a:srgbClr val="FF0000"/>
                </a:solidFill>
                <a:effectLst>
                  <a:outerShdw blurRad="38100" dist="38100" dir="2700000" algn="tl">
                    <a:srgbClr val="000000">
                      <a:alpha val="43137"/>
                    </a:srgbClr>
                  </a:outerShdw>
                </a:effectLst>
                <a:latin typeface="Arial Bold"/>
                <a:cs typeface="Arial Bold"/>
              </a:rPr>
              <a:t>CHECK THE DEFAULT SETTINGS </a:t>
            </a:r>
            <a:r>
              <a:rPr lang="en-GB" sz="1650" b="1" dirty="0" smtClean="0">
                <a:solidFill>
                  <a:srgbClr val="595959"/>
                </a:solidFill>
                <a:latin typeface="Arial Bold"/>
                <a:cs typeface="Arial Bold"/>
              </a:rPr>
              <a:t>- don’t providing personal information </a:t>
            </a:r>
            <a:br>
              <a:rPr lang="en-GB" sz="1650" b="1" dirty="0" smtClean="0">
                <a:solidFill>
                  <a:srgbClr val="595959"/>
                </a:solidFill>
                <a:latin typeface="Arial Bold"/>
                <a:cs typeface="Arial Bold"/>
              </a:rPr>
            </a:br>
            <a:r>
              <a:rPr lang="en-GB" sz="1650" b="1" dirty="0" smtClean="0">
                <a:solidFill>
                  <a:srgbClr val="595959"/>
                </a:solidFill>
                <a:latin typeface="Arial Bold"/>
                <a:cs typeface="Arial Bold"/>
              </a:rPr>
              <a:t>by default</a:t>
            </a:r>
          </a:p>
          <a:p>
            <a:pPr marL="367200" indent="-367200" fontAlgn="auto">
              <a:spcBef>
                <a:spcPts val="0"/>
              </a:spcBef>
              <a:spcAft>
                <a:spcPts val="1000"/>
              </a:spcAft>
              <a:buClrTx/>
              <a:buFont typeface="Wingdings" pitchFamily="2" charset="2"/>
              <a:buChar char="Ø"/>
              <a:defRPr/>
            </a:pPr>
            <a:r>
              <a:rPr lang="en-GB" sz="1650" b="1" dirty="0" smtClean="0">
                <a:solidFill>
                  <a:srgbClr val="FF0000"/>
                </a:solidFill>
                <a:effectLst>
                  <a:outerShdw blurRad="38100" dist="38100" dir="2700000" algn="tl">
                    <a:srgbClr val="000000">
                      <a:alpha val="43137"/>
                    </a:srgbClr>
                  </a:outerShdw>
                </a:effectLst>
                <a:latin typeface="Arial Bold"/>
                <a:cs typeface="Arial Bold"/>
              </a:rPr>
              <a:t>BE PICTURE PRUDENT </a:t>
            </a:r>
            <a:r>
              <a:rPr lang="en-GB" sz="1650" b="1" dirty="0" smtClean="0">
                <a:solidFill>
                  <a:srgbClr val="595959"/>
                </a:solidFill>
                <a:latin typeface="Arial Bold"/>
                <a:cs typeface="Arial Bold"/>
              </a:rPr>
              <a:t>- think before posting images that might cause embarrassment</a:t>
            </a:r>
          </a:p>
          <a:p>
            <a:pPr marL="367200" indent="-367200" fontAlgn="auto">
              <a:spcBef>
                <a:spcPts val="0"/>
              </a:spcBef>
              <a:spcAft>
                <a:spcPts val="1000"/>
              </a:spcAft>
              <a:buClrTx/>
              <a:buFont typeface="Wingdings" pitchFamily="2" charset="2"/>
              <a:buChar char="Ø"/>
              <a:defRPr/>
            </a:pPr>
            <a:r>
              <a:rPr lang="en-GB" sz="1650" b="1" dirty="0" smtClean="0">
                <a:solidFill>
                  <a:srgbClr val="FF0000"/>
                </a:solidFill>
                <a:effectLst>
                  <a:outerShdw blurRad="38100" dist="38100" dir="2700000" algn="tl">
                    <a:srgbClr val="000000">
                      <a:alpha val="43137"/>
                    </a:srgbClr>
                  </a:outerShdw>
                </a:effectLst>
                <a:latin typeface="Arial Bold"/>
                <a:cs typeface="Arial Bold"/>
              </a:rPr>
              <a:t>BEWARE OF BIG BROTHER </a:t>
            </a:r>
            <a:r>
              <a:rPr lang="en-GB" sz="1650" b="1" dirty="0" smtClean="0">
                <a:solidFill>
                  <a:srgbClr val="595959"/>
                </a:solidFill>
                <a:latin typeface="Arial Bold"/>
                <a:cs typeface="Arial Bold"/>
              </a:rPr>
              <a:t>- assume everyone can read your posts, including hackers!</a:t>
            </a:r>
          </a:p>
          <a:p>
            <a:pPr marL="367200" indent="-367200" fontAlgn="auto">
              <a:spcBef>
                <a:spcPts val="0"/>
              </a:spcBef>
              <a:spcAft>
                <a:spcPts val="1000"/>
              </a:spcAft>
              <a:buClrTx/>
              <a:buFont typeface="Wingdings" pitchFamily="2" charset="2"/>
              <a:buChar char="Ø"/>
              <a:defRPr/>
            </a:pPr>
            <a:r>
              <a:rPr lang="en-GB" sz="1650" b="1" dirty="0" smtClean="0">
                <a:solidFill>
                  <a:srgbClr val="FF0000"/>
                </a:solidFill>
                <a:effectLst>
                  <a:outerShdw blurRad="38100" dist="38100" dir="2700000" algn="tl">
                    <a:srgbClr val="000000">
                      <a:alpha val="43137"/>
                    </a:srgbClr>
                  </a:outerShdw>
                </a:effectLst>
                <a:latin typeface="Arial Bold"/>
                <a:cs typeface="Arial Bold"/>
              </a:rPr>
              <a:t>SECURE YOUR COMPUTERS </a:t>
            </a:r>
            <a:r>
              <a:rPr lang="en-GB" sz="1650" b="1" dirty="0" smtClean="0">
                <a:solidFill>
                  <a:srgbClr val="595959"/>
                </a:solidFill>
                <a:latin typeface="Arial Bold"/>
                <a:cs typeface="Arial Bold"/>
              </a:rPr>
              <a:t>- use up-to-date security software and firewalls</a:t>
            </a:r>
          </a:p>
          <a:p>
            <a:pPr marL="367200" indent="-367200" fontAlgn="auto">
              <a:spcBef>
                <a:spcPts val="0"/>
              </a:spcBef>
              <a:spcAft>
                <a:spcPts val="1000"/>
              </a:spcAft>
              <a:buClrTx/>
              <a:buFont typeface="Wingdings" pitchFamily="2" charset="2"/>
              <a:buChar char="Ø"/>
              <a:defRPr/>
            </a:pPr>
            <a:r>
              <a:rPr lang="en-GB" sz="1650" b="1" dirty="0" smtClean="0">
                <a:solidFill>
                  <a:srgbClr val="FF0000"/>
                </a:solidFill>
                <a:effectLst>
                  <a:outerShdw blurRad="38100" dist="38100" dir="2700000" algn="tl">
                    <a:srgbClr val="000000">
                      <a:alpha val="43137"/>
                    </a:srgbClr>
                  </a:outerShdw>
                </a:effectLst>
                <a:latin typeface="Arial Bold"/>
                <a:cs typeface="Arial Bold"/>
              </a:rPr>
              <a:t>THINK BEFORE YOU CLICK </a:t>
            </a:r>
            <a:r>
              <a:rPr lang="en-GB" sz="1650" b="1" dirty="0" smtClean="0">
                <a:solidFill>
                  <a:srgbClr val="595959"/>
                </a:solidFill>
                <a:latin typeface="Arial Bold"/>
                <a:cs typeface="Arial Bold"/>
              </a:rPr>
              <a:t>- if the email looks dodgy it probably is </a:t>
            </a:r>
          </a:p>
          <a:p>
            <a:pPr marL="367200" indent="-367200" fontAlgn="auto">
              <a:spcBef>
                <a:spcPts val="0"/>
              </a:spcBef>
              <a:spcAft>
                <a:spcPts val="1000"/>
              </a:spcAft>
              <a:buClrTx/>
              <a:buFont typeface="Wingdings" pitchFamily="2" charset="2"/>
              <a:buChar char="Ø"/>
              <a:defRPr/>
            </a:pPr>
            <a:r>
              <a:rPr lang="en-GB" sz="1650" b="1" dirty="0" smtClean="0">
                <a:solidFill>
                  <a:srgbClr val="FF0000"/>
                </a:solidFill>
                <a:effectLst>
                  <a:outerShdw blurRad="38100" dist="38100" dir="2700000" algn="tl">
                    <a:srgbClr val="000000">
                      <a:alpha val="43137"/>
                    </a:srgbClr>
                  </a:outerShdw>
                </a:effectLst>
                <a:latin typeface="Arial Bold"/>
                <a:cs typeface="Arial Bold"/>
              </a:rPr>
              <a:t>STRANGER DANGER </a:t>
            </a:r>
            <a:r>
              <a:rPr lang="en-GB" sz="1650" b="1" dirty="0" smtClean="0">
                <a:solidFill>
                  <a:srgbClr val="595959"/>
                </a:solidFill>
                <a:latin typeface="Arial Bold"/>
                <a:cs typeface="Arial Bold"/>
              </a:rPr>
              <a:t>- beware of unsolicited invitations from s</a:t>
            </a:r>
            <a:r>
              <a:rPr lang="en-GB" sz="1650" dirty="0" smtClean="0">
                <a:solidFill>
                  <a:srgbClr val="595959"/>
                </a:solidFill>
                <a:latin typeface="Arial Bold"/>
                <a:cs typeface="Arial Bold"/>
              </a:rPr>
              <a:t>pammers</a:t>
            </a:r>
            <a:endParaRPr lang="en-GB" sz="1650" dirty="0">
              <a:solidFill>
                <a:srgbClr val="595959"/>
              </a:solidFill>
              <a:latin typeface="Arial Bold"/>
              <a:cs typeface="Arial Bold"/>
            </a:endParaRPr>
          </a:p>
        </p:txBody>
      </p:sp>
      <p:pic>
        <p:nvPicPr>
          <p:cNvPr id="35844" name="Picture 10" descr="Untitled-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88" y="6324600"/>
            <a:ext cx="82486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5005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so…</a:t>
            </a:r>
            <a:endParaRPr lang="en-US" dirty="0"/>
          </a:p>
        </p:txBody>
      </p:sp>
      <p:sp>
        <p:nvSpPr>
          <p:cNvPr id="3" name="TextBox 2"/>
          <p:cNvSpPr txBox="1"/>
          <p:nvPr/>
        </p:nvSpPr>
        <p:spPr>
          <a:xfrm>
            <a:off x="609600" y="2514600"/>
            <a:ext cx="7315200" cy="769441"/>
          </a:xfrm>
          <a:prstGeom prst="rect">
            <a:avLst/>
          </a:prstGeom>
          <a:noFill/>
        </p:spPr>
        <p:txBody>
          <a:bodyPr wrap="square" rtlCol="0">
            <a:spAutoFit/>
          </a:bodyPr>
          <a:lstStyle/>
          <a:p>
            <a:r>
              <a:rPr lang="en-US" sz="4400" b="1" dirty="0" smtClean="0">
                <a:effectLst>
                  <a:outerShdw blurRad="38100" dist="38100" dir="2700000" algn="tl">
                    <a:srgbClr val="000000">
                      <a:alpha val="43137"/>
                    </a:srgbClr>
                  </a:outerShdw>
                </a:effectLst>
                <a:hlinkClick r:id="rId2"/>
              </a:rPr>
              <a:t>One more time …</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092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grpId="0" nodeType="clickEffect">
                                  <p:stCondLst>
                                    <p:cond delay="0"/>
                                  </p:stCondLst>
                                  <p:iterate type="lt">
                                    <p:tmPct val="10000"/>
                                  </p:iterate>
                                  <p:childTnLst>
                                    <p:animClr clrSpc="rgb" dir="cw">
                                      <p:cBhvr override="childStyle">
                                        <p:cTn id="6" dur="500" fill="hold"/>
                                        <p:tgtEl>
                                          <p:spTgt spid="3"/>
                                        </p:tgtEl>
                                        <p:attrNameLst>
                                          <p:attrName>style.color</p:attrName>
                                        </p:attrNameLst>
                                      </p:cBhvr>
                                      <p:to>
                                        <a:schemeClr val="accent2"/>
                                      </p:to>
                                    </p:animClr>
                                    <p:animClr clrSpc="rgb" dir="cw">
                                      <p:cBhvr>
                                        <p:cTn id="7" dur="500" fill="hold"/>
                                        <p:tgtEl>
                                          <p:spTgt spid="3"/>
                                        </p:tgtEl>
                                        <p:attrNameLst>
                                          <p:attrName>fillcolor</p:attrName>
                                        </p:attrNameLst>
                                      </p:cBhvr>
                                      <p:to>
                                        <a:schemeClr val="accent2"/>
                                      </p:to>
                                    </p:animClr>
                                    <p:set>
                                      <p:cBhvr>
                                        <p:cTn id="8" dur="500" fill="hold"/>
                                        <p:tgtEl>
                                          <p:spTgt spid="3"/>
                                        </p:tgtEl>
                                        <p:attrNameLst>
                                          <p:attrName>fill.type</p:attrName>
                                        </p:attrNameLst>
                                      </p:cBhvr>
                                      <p:to>
                                        <p:strVal val="solid"/>
                                      </p:to>
                                    </p:set>
                                    <p:anim to="1.5" calcmode="lin" valueType="num">
                                      <p:cBhvr override="childStyle">
                                        <p:cTn id="9" dur="500" fill="hold"/>
                                        <p:tgtEl>
                                          <p:spTgt spid="3"/>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1251062"/>
          </a:xfrm>
        </p:spPr>
        <p:txBody>
          <a:bodyPr>
            <a:normAutofit fontScale="90000"/>
          </a:bodyPr>
          <a:lstStyle/>
          <a:p>
            <a:r>
              <a:rPr lang="en-US" dirty="0" smtClean="0"/>
              <a:t>  Questions and member interaction</a:t>
            </a:r>
            <a:endParaRPr lang="en-US" dirty="0"/>
          </a:p>
        </p:txBody>
      </p:sp>
      <p:sp>
        <p:nvSpPr>
          <p:cNvPr id="3" name="TextBox 2"/>
          <p:cNvSpPr txBox="1"/>
          <p:nvPr/>
        </p:nvSpPr>
        <p:spPr>
          <a:xfrm>
            <a:off x="381000" y="1905000"/>
            <a:ext cx="7696200" cy="4524315"/>
          </a:xfrm>
          <a:prstGeom prst="rect">
            <a:avLst/>
          </a:prstGeom>
          <a:noFill/>
        </p:spPr>
        <p:txBody>
          <a:bodyPr wrap="square" rtlCol="0">
            <a:spAutoFit/>
          </a:bodyPr>
          <a:lstStyle/>
          <a:p>
            <a:pPr algn="ctr"/>
            <a:r>
              <a:rPr lang="en-US" sz="9600" dirty="0" smtClean="0">
                <a:effectLst>
                  <a:outerShdw blurRad="38100" dist="38100" dir="2700000" algn="tl">
                    <a:srgbClr val="000000">
                      <a:alpha val="43137"/>
                    </a:srgbClr>
                  </a:outerShdw>
                </a:effectLst>
              </a:rPr>
              <a:t>Let’s chat about this    LOL </a:t>
            </a:r>
            <a:r>
              <a:rPr lang="en-US" sz="9600" dirty="0" smtClean="0">
                <a:effectLst>
                  <a:outerShdw blurRad="38100" dist="38100" dir="2700000" algn="tl">
                    <a:srgbClr val="000000">
                      <a:alpha val="43137"/>
                    </a:srgbClr>
                  </a:outerShdw>
                </a:effectLst>
                <a:sym typeface="Wingdings" pitchFamily="2" charset="2"/>
              </a:rPr>
              <a:t></a:t>
            </a:r>
            <a:endParaRPr lang="en-US" sz="9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59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10000" fill="remove" nodeType="afterEffect">
                                  <p:stCondLst>
                                    <p:cond delay="0"/>
                                  </p:stCondLst>
                                  <p:iterate type="lt">
                                    <p:tmPct val="10000"/>
                                  </p:iterate>
                                  <p:childTnLst>
                                    <p:animScale>
                                      <p:cBhvr>
                                        <p:cTn id="6" dur="500" autoRev="1" fill="hold">
                                          <p:stCondLst>
                                            <p:cond delay="0"/>
                                          </p:stCondLst>
                                        </p:cTn>
                                        <p:tgtEl>
                                          <p:spTgt spid="3">
                                            <p:txEl>
                                              <p:pRg st="0" end="0"/>
                                            </p:txEl>
                                          </p:spTgt>
                                        </p:tgtEl>
                                      </p:cBhvr>
                                      <p:to x="80000" y="100000"/>
                                    </p:animScale>
                                    <p:anim by="(#ppt_w*0.10)" calcmode="lin" valueType="num">
                                      <p:cBhvr>
                                        <p:cTn id="7" dur="500" autoRev="1" fill="hold">
                                          <p:stCondLst>
                                            <p:cond delay="0"/>
                                          </p:stCondLst>
                                        </p:cTn>
                                        <p:tgtEl>
                                          <p:spTgt spid="3">
                                            <p:txEl>
                                              <p:pRg st="0" end="0"/>
                                            </p:txEl>
                                          </p:spTgt>
                                        </p:tgtEl>
                                        <p:attrNameLst>
                                          <p:attrName>ppt_x</p:attrName>
                                        </p:attrNameLst>
                                      </p:cBhvr>
                                    </p:anim>
                                    <p:anim by="(-#ppt_w*0.10)" calcmode="lin" valueType="num">
                                      <p:cBhvr>
                                        <p:cTn id="8" dur="500" autoRev="1" fill="hold">
                                          <p:stCondLst>
                                            <p:cond delay="0"/>
                                          </p:stCondLst>
                                        </p:cTn>
                                        <p:tgtEl>
                                          <p:spTgt spid="3">
                                            <p:txEl>
                                              <p:pRg st="0" end="0"/>
                                            </p:txEl>
                                          </p:spTgt>
                                        </p:tgtEl>
                                        <p:attrNameLst>
                                          <p:attrName>ppt_y</p:attrName>
                                        </p:attrNameLst>
                                      </p:cBhvr>
                                    </p:anim>
                                    <p:animRot by="-480000">
                                      <p:cBhvr>
                                        <p:cTn id="9" dur="500" autoRev="1"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4000"/>
              <a:t>Social Media Growth</a:t>
            </a:r>
          </a:p>
        </p:txBody>
      </p:sp>
      <p:pic>
        <p:nvPicPr>
          <p:cNvPr id="1229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52814"/>
            <a:ext cx="6248400" cy="494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9" name="Rectangle 11"/>
          <p:cNvSpPr>
            <a:spLocks noChangeArrowheads="1"/>
          </p:cNvSpPr>
          <p:nvPr/>
        </p:nvSpPr>
        <p:spPr bwMode="auto">
          <a:xfrm>
            <a:off x="228600" y="1371600"/>
            <a:ext cx="3581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solidFill>
                  <a:schemeClr val="bg1"/>
                </a:solidFill>
              </a:rPr>
              <a:t>Domain expansion has leveled off…</a:t>
            </a:r>
          </a:p>
        </p:txBody>
      </p:sp>
    </p:spTree>
    <p:extLst>
      <p:ext uri="{BB962C8B-B14F-4D97-AF65-F5344CB8AC3E}">
        <p14:creationId xmlns:p14="http://schemas.microsoft.com/office/powerpoint/2010/main" val="796302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Why Should We Care?	</a:t>
            </a:r>
          </a:p>
        </p:txBody>
      </p:sp>
      <p:graphicFrame>
        <p:nvGraphicFramePr>
          <p:cNvPr id="45059" name="Group 3"/>
          <p:cNvGraphicFramePr>
            <a:graphicFrameLocks noGrp="1"/>
          </p:cNvGraphicFramePr>
          <p:nvPr>
            <p:ph idx="1"/>
            <p:extLst>
              <p:ext uri="{D42A27DB-BD31-4B8C-83A1-F6EECF244321}">
                <p14:modId xmlns:p14="http://schemas.microsoft.com/office/powerpoint/2010/main" val="4206741842"/>
              </p:ext>
            </p:extLst>
          </p:nvPr>
        </p:nvGraphicFramePr>
        <p:xfrm>
          <a:off x="381000" y="1828800"/>
          <a:ext cx="8229600" cy="3705606"/>
        </p:xfrm>
        <a:graphic>
          <a:graphicData uri="http://schemas.openxmlformats.org/drawingml/2006/table">
            <a:tbl>
              <a:tblPr/>
              <a:tblGrid>
                <a:gridCol w="4114800"/>
                <a:gridCol w="4114800"/>
              </a:tblGrid>
              <a:tr h="1219200">
                <a:tc>
                  <a:txBody>
                    <a:bodyPr/>
                    <a:lstStyle/>
                    <a:p>
                      <a:pPr marL="0" marR="0" lvl="0" indent="0" algn="l" defTabSz="914400" rtl="0" eaLnBrk="1" fontAlgn="base" latinLnBrk="0" hangingPunct="1">
                        <a:lnSpc>
                          <a:spcPct val="95000"/>
                        </a:lnSpc>
                        <a:spcBef>
                          <a:spcPct val="25000"/>
                        </a:spcBef>
                        <a:spcAft>
                          <a:spcPct val="0"/>
                        </a:spcAft>
                        <a:buClrTx/>
                        <a:buSzTx/>
                        <a:buFont typeface="Times" pitchFamily="28" charset="0"/>
                        <a:buNone/>
                        <a:tabLst/>
                      </a:pPr>
                      <a:r>
                        <a:rPr kumimoji="0" lang="en-US" sz="1800" b="0" i="0" u="none" strike="noStrike" cap="none" normalizeH="0" baseline="0" dirty="0" smtClean="0">
                          <a:ln>
                            <a:noFill/>
                          </a:ln>
                          <a:solidFill>
                            <a:schemeClr val="tx1"/>
                          </a:solidFill>
                          <a:effectLst/>
                          <a:latin typeface="Arial" charset="0"/>
                          <a:ea typeface="ＭＳ Ｐゴシック" pitchFamily="28" charset="-128"/>
                        </a:rPr>
                        <a:t>Twitter, social networks –(Facebook, </a:t>
                      </a:r>
                      <a:r>
                        <a:rPr kumimoji="0" lang="en-US" sz="1800" b="0" i="0" u="none" strike="noStrike" cap="none" normalizeH="0" baseline="0" dirty="0" err="1" smtClean="0">
                          <a:ln>
                            <a:noFill/>
                          </a:ln>
                          <a:solidFill>
                            <a:schemeClr val="tx1"/>
                          </a:solidFill>
                          <a:effectLst/>
                          <a:latin typeface="Arial" charset="0"/>
                          <a:ea typeface="ＭＳ Ｐゴシック" pitchFamily="28" charset="-128"/>
                        </a:rPr>
                        <a:t>Myspace</a:t>
                      </a:r>
                      <a:r>
                        <a:rPr kumimoji="0" lang="en-US" sz="1800" b="0" i="0" u="none" strike="noStrike" cap="none" normalizeH="0" baseline="0" dirty="0" smtClean="0">
                          <a:ln>
                            <a:noFill/>
                          </a:ln>
                          <a:solidFill>
                            <a:schemeClr val="tx1"/>
                          </a:solidFill>
                          <a:effectLst/>
                          <a:latin typeface="Arial" charset="0"/>
                          <a:ea typeface="ＭＳ Ｐゴシック" pitchFamily="28" charset="-128"/>
                        </a:rPr>
                        <a:t>), YouTube, Flickr, blogs, online communities (yahoo groups)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5000"/>
                        </a:spcBef>
                        <a:spcAft>
                          <a:spcPct val="0"/>
                        </a:spcAft>
                        <a:buClrTx/>
                        <a:buSzTx/>
                        <a:buFont typeface="Times" pitchFamily="28" charset="0"/>
                        <a:buNone/>
                        <a:tabLst/>
                      </a:pPr>
                      <a:r>
                        <a:rPr kumimoji="0" lang="en-US" sz="1800" b="0" i="0" u="none" strike="noStrike" cap="none" normalizeH="0" baseline="0" smtClean="0">
                          <a:ln>
                            <a:noFill/>
                          </a:ln>
                          <a:solidFill>
                            <a:schemeClr val="tx1"/>
                          </a:solidFill>
                          <a:effectLst/>
                          <a:latin typeface="Arial" charset="0"/>
                          <a:ea typeface="ＭＳ Ｐゴシック" pitchFamily="28" charset="-128"/>
                        </a:rPr>
                        <a:t>New ways to find information on parties, witnesses, friends and possible outside activities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800">
                <a:tc>
                  <a:txBody>
                    <a:bodyPr/>
                    <a:lstStyle/>
                    <a:p>
                      <a:pPr marL="0" marR="0" lvl="0" indent="0" algn="l" defTabSz="914400" rtl="0" eaLnBrk="1" fontAlgn="base" latinLnBrk="0" hangingPunct="1">
                        <a:lnSpc>
                          <a:spcPct val="95000"/>
                        </a:lnSpc>
                        <a:spcBef>
                          <a:spcPct val="25000"/>
                        </a:spcBef>
                        <a:spcAft>
                          <a:spcPct val="0"/>
                        </a:spcAft>
                        <a:buClrTx/>
                        <a:buSzTx/>
                        <a:buFont typeface="Times" pitchFamily="28" charset="0"/>
                        <a:buNone/>
                        <a:tabLst/>
                      </a:pPr>
                      <a:r>
                        <a:rPr kumimoji="0" lang="en-US" sz="1800" b="0" i="0" u="none" strike="noStrike" cap="none" normalizeH="0" baseline="0" smtClean="0">
                          <a:ln>
                            <a:noFill/>
                          </a:ln>
                          <a:solidFill>
                            <a:schemeClr val="tx1"/>
                          </a:solidFill>
                          <a:effectLst/>
                          <a:latin typeface="Arial" charset="0"/>
                          <a:ea typeface="ＭＳ Ｐゴシック" pitchFamily="28" charset="-128"/>
                        </a:rPr>
                        <a:t>Blogs, podcasts, RSS news feeds, social bookmarking, twitter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5000"/>
                        </a:spcBef>
                        <a:spcAft>
                          <a:spcPct val="0"/>
                        </a:spcAft>
                        <a:buClrTx/>
                        <a:buSzTx/>
                        <a:buFont typeface="Times" pitchFamily="28" charset="0"/>
                        <a:buNone/>
                        <a:tabLst/>
                      </a:pPr>
                      <a:r>
                        <a:rPr kumimoji="0" lang="en-US" sz="1800" b="0" i="0" u="none" strike="noStrike" cap="none" normalizeH="0" baseline="0" smtClean="0">
                          <a:ln>
                            <a:noFill/>
                          </a:ln>
                          <a:solidFill>
                            <a:schemeClr val="tx1"/>
                          </a:solidFill>
                          <a:effectLst/>
                          <a:latin typeface="Arial" charset="0"/>
                          <a:ea typeface="ＭＳ Ｐゴシック" pitchFamily="28" charset="-128"/>
                        </a:rPr>
                        <a:t>Tools for current awareness</a:t>
                      </a:r>
                    </a:p>
                    <a:p>
                      <a:pPr marL="0" marR="0" lvl="0" indent="0" algn="l" defTabSz="914400" rtl="0" eaLnBrk="1" fontAlgn="base" latinLnBrk="0" hangingPunct="1">
                        <a:lnSpc>
                          <a:spcPct val="95000"/>
                        </a:lnSpc>
                        <a:spcBef>
                          <a:spcPct val="25000"/>
                        </a:spcBef>
                        <a:spcAft>
                          <a:spcPct val="0"/>
                        </a:spcAft>
                        <a:buClrTx/>
                        <a:buSzTx/>
                        <a:buFont typeface="Times" pitchFamily="28" charset="0"/>
                        <a:buNone/>
                        <a:tabLst/>
                      </a:pPr>
                      <a:r>
                        <a:rPr kumimoji="0" lang="en-US" sz="1800" b="0" i="0" u="none" strike="noStrike" cap="none" normalizeH="0" baseline="0" smtClean="0">
                          <a:ln>
                            <a:noFill/>
                          </a:ln>
                          <a:solidFill>
                            <a:schemeClr val="tx1"/>
                          </a:solidFill>
                          <a:effectLst/>
                          <a:latin typeface="Arial" charset="0"/>
                          <a:ea typeface="ＭＳ Ｐゴシック" pitchFamily="28" charset="-128"/>
                        </a:rPr>
                        <a:t>Tools to streamline online research and retrieval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l" defTabSz="914400" rtl="0" eaLnBrk="1" fontAlgn="base" latinLnBrk="0" hangingPunct="1">
                        <a:lnSpc>
                          <a:spcPct val="95000"/>
                        </a:lnSpc>
                        <a:spcBef>
                          <a:spcPct val="25000"/>
                        </a:spcBef>
                        <a:spcAft>
                          <a:spcPct val="0"/>
                        </a:spcAft>
                        <a:buClrTx/>
                        <a:buSzTx/>
                        <a:buFont typeface="Times" pitchFamily="28" charset="0"/>
                        <a:buNone/>
                        <a:tabLst/>
                      </a:pPr>
                      <a:r>
                        <a:rPr kumimoji="0" lang="en-US" sz="1800" b="0" i="0" u="none" strike="noStrike" cap="none" normalizeH="0" baseline="0" dirty="0" smtClean="0">
                          <a:ln>
                            <a:noFill/>
                          </a:ln>
                          <a:solidFill>
                            <a:schemeClr val="tx1"/>
                          </a:solidFill>
                          <a:effectLst/>
                          <a:latin typeface="Arial" charset="0"/>
                          <a:ea typeface="ＭＳ Ｐゴシック" pitchFamily="28" charset="-128"/>
                        </a:rPr>
                        <a:t>Wiki, </a:t>
                      </a:r>
                      <a:r>
                        <a:rPr kumimoji="0" lang="en-US" sz="1050" b="0" i="0" u="none" strike="noStrike" cap="none" normalizeH="0" baseline="0" dirty="0" smtClean="0">
                          <a:ln>
                            <a:noFill/>
                          </a:ln>
                          <a:solidFill>
                            <a:schemeClr val="tx1"/>
                          </a:solidFill>
                          <a:effectLst/>
                          <a:latin typeface="Arial" charset="0"/>
                          <a:ea typeface="ＭＳ Ｐゴシック" pitchFamily="28" charset="-128"/>
                        </a:rPr>
                        <a:t>(</a:t>
                      </a:r>
                      <a:r>
                        <a:rPr kumimoji="0" lang="en-US" sz="1100" b="0" i="0" kern="1200" dirty="0" smtClean="0">
                          <a:solidFill>
                            <a:schemeClr val="tx1"/>
                          </a:solidFill>
                          <a:effectLst/>
                          <a:latin typeface="+mn-lt"/>
                          <a:ea typeface="+mn-ea"/>
                          <a:cs typeface="+mn-cs"/>
                        </a:rPr>
                        <a:t>Wikis </a:t>
                      </a:r>
                      <a:r>
                        <a:rPr kumimoji="0" lang="en-US" sz="1100" b="0" kern="1200" dirty="0" smtClean="0">
                          <a:solidFill>
                            <a:schemeClr val="tx1"/>
                          </a:solidFill>
                          <a:effectLst/>
                          <a:latin typeface="+mn-lt"/>
                          <a:ea typeface="+mn-ea"/>
                          <a:cs typeface="+mn-cs"/>
                        </a:rPr>
                        <a:t>are simple web pages that groups, friends, and families can edit together)</a:t>
                      </a:r>
                      <a:r>
                        <a:rPr kumimoji="0" lang="en-US" sz="1100" b="0" i="0" u="none" strike="noStrike" cap="none" normalizeH="0" baseline="0" dirty="0" smtClean="0">
                          <a:ln>
                            <a:noFill/>
                          </a:ln>
                          <a:solidFill>
                            <a:schemeClr val="tx1"/>
                          </a:solidFill>
                          <a:effectLst/>
                          <a:latin typeface="Arial" charset="0"/>
                          <a:ea typeface="ＭＳ Ｐゴシック" pitchFamily="28" charset="-128"/>
                        </a:rPr>
                        <a:t/>
                      </a:r>
                      <a:br>
                        <a:rPr kumimoji="0" lang="en-US" sz="1100" b="0" i="0" u="none" strike="noStrike" cap="none" normalizeH="0" baseline="0" dirty="0" smtClean="0">
                          <a:ln>
                            <a:noFill/>
                          </a:ln>
                          <a:solidFill>
                            <a:schemeClr val="tx1"/>
                          </a:solidFill>
                          <a:effectLst/>
                          <a:latin typeface="Arial" charset="0"/>
                          <a:ea typeface="ＭＳ Ｐゴシック" pitchFamily="28" charset="-128"/>
                        </a:rPr>
                      </a:br>
                      <a:r>
                        <a:rPr kumimoji="0" lang="en-US" sz="1800" b="0" i="0" u="none" strike="noStrike" cap="none" normalizeH="0" baseline="0" dirty="0" smtClean="0">
                          <a:ln>
                            <a:noFill/>
                          </a:ln>
                          <a:solidFill>
                            <a:schemeClr val="tx1"/>
                          </a:solidFill>
                          <a:effectLst/>
                          <a:latin typeface="Arial" charset="0"/>
                          <a:ea typeface="ＭＳ Ｐゴシック" pitchFamily="28" charset="-128"/>
                        </a:rPr>
                        <a:t>Concept Maps, </a:t>
                      </a:r>
                      <a:r>
                        <a:rPr kumimoji="0" lang="en-US" sz="1050" b="0" i="0" u="none" strike="noStrike" cap="none" normalizeH="0" baseline="0" dirty="0" smtClean="0">
                          <a:ln>
                            <a:noFill/>
                          </a:ln>
                          <a:solidFill>
                            <a:schemeClr val="tx1"/>
                          </a:solidFill>
                          <a:effectLst/>
                          <a:latin typeface="Arial" charset="0"/>
                          <a:ea typeface="ＭＳ Ｐゴシック" pitchFamily="28" charset="-128"/>
                        </a:rPr>
                        <a:t>(</a:t>
                      </a:r>
                      <a:r>
                        <a:rPr lang="en-US" sz="1100" dirty="0" smtClean="0"/>
                        <a:t>A </a:t>
                      </a:r>
                      <a:r>
                        <a:rPr lang="en-US" sz="1100" b="1" dirty="0" smtClean="0"/>
                        <a:t>concept map</a:t>
                      </a:r>
                      <a:r>
                        <a:rPr lang="en-US" sz="1100" dirty="0" smtClean="0"/>
                        <a:t> is a </a:t>
                      </a:r>
                      <a:r>
                        <a:rPr lang="en-US" sz="1100" dirty="0" smtClean="0">
                          <a:solidFill>
                            <a:schemeClr val="tx1">
                              <a:lumMod val="95000"/>
                              <a:lumOff val="5000"/>
                            </a:schemeClr>
                          </a:solidFill>
                        </a:rPr>
                        <a:t>diagram</a:t>
                      </a:r>
                      <a:r>
                        <a:rPr lang="en-US" sz="1100" dirty="0" smtClean="0"/>
                        <a:t> showing the relationships among concepts. It is a graphical tool for organizing and representing knowledge)</a:t>
                      </a:r>
                      <a:endParaRPr kumimoji="0" lang="en-US" sz="1100" b="0" i="0" u="none" strike="noStrike" cap="none" normalizeH="0" baseline="0" dirty="0" smtClean="0">
                        <a:ln>
                          <a:noFill/>
                        </a:ln>
                        <a:solidFill>
                          <a:schemeClr val="tx1"/>
                        </a:solidFill>
                        <a:effectLst/>
                        <a:latin typeface="Arial" charset="0"/>
                        <a:ea typeface="ＭＳ Ｐゴシック" pitchFamily="28" charset="-128"/>
                      </a:endParaRPr>
                    </a:p>
                    <a:p>
                      <a:pPr marL="0" marR="0" lvl="0" indent="0" algn="l" defTabSz="914400" rtl="0" eaLnBrk="1" fontAlgn="base" latinLnBrk="0" hangingPunct="1">
                        <a:lnSpc>
                          <a:spcPct val="95000"/>
                        </a:lnSpc>
                        <a:spcBef>
                          <a:spcPct val="25000"/>
                        </a:spcBef>
                        <a:spcAft>
                          <a:spcPct val="0"/>
                        </a:spcAft>
                        <a:buClrTx/>
                        <a:buSzTx/>
                        <a:buFont typeface="Times" pitchFamily="28" charset="0"/>
                        <a:buNone/>
                        <a:tabLst/>
                      </a:pPr>
                      <a:r>
                        <a:rPr kumimoji="0" lang="en-US" sz="1800" b="0" i="0" u="none" strike="noStrike" cap="none" normalizeH="0" baseline="0" dirty="0" smtClean="0">
                          <a:ln>
                            <a:noFill/>
                          </a:ln>
                          <a:solidFill>
                            <a:schemeClr val="tx1"/>
                          </a:solidFill>
                          <a:effectLst/>
                          <a:latin typeface="Arial" charset="0"/>
                          <a:ea typeface="ＭＳ Ｐゴシック" pitchFamily="28" charset="-128"/>
                        </a:rPr>
                        <a:t>Collaborative </a:t>
                      </a:r>
                      <a:r>
                        <a:rPr kumimoji="0" lang="en-US" sz="1800" b="0" i="0" u="none" strike="noStrike" cap="none" normalizeH="0" baseline="0" dirty="0" smtClean="0">
                          <a:ln>
                            <a:noFill/>
                          </a:ln>
                          <a:solidFill>
                            <a:schemeClr val="tx1"/>
                          </a:solidFill>
                          <a:effectLst/>
                          <a:latin typeface="Arial" charset="0"/>
                          <a:ea typeface="ＭＳ Ｐゴシック" pitchFamily="28" charset="-128"/>
                        </a:rPr>
                        <a:t>editing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5000"/>
                        </a:spcBef>
                        <a:spcAft>
                          <a:spcPct val="0"/>
                        </a:spcAft>
                        <a:buClrTx/>
                        <a:buSzTx/>
                        <a:buFont typeface="Times" pitchFamily="28" charset="0"/>
                        <a:buNone/>
                        <a:tabLst/>
                      </a:pPr>
                      <a:r>
                        <a:rPr kumimoji="0" lang="en-US" sz="1800" b="0" i="0" u="none" strike="noStrike" cap="none" normalizeH="0" baseline="0" dirty="0" smtClean="0">
                          <a:ln>
                            <a:noFill/>
                          </a:ln>
                          <a:solidFill>
                            <a:schemeClr val="tx1"/>
                          </a:solidFill>
                          <a:effectLst/>
                          <a:latin typeface="Arial" charset="0"/>
                          <a:ea typeface="ＭＳ Ｐゴシック" pitchFamily="28" charset="-128"/>
                        </a:rPr>
                        <a:t>Easier collaboration with teams, colleagues, experts.</a:t>
                      </a:r>
                    </a:p>
                    <a:p>
                      <a:pPr marL="0" marR="0" lvl="0" indent="0" algn="l" defTabSz="914400" rtl="0" eaLnBrk="1" fontAlgn="base" latinLnBrk="0" hangingPunct="1">
                        <a:lnSpc>
                          <a:spcPct val="95000"/>
                        </a:lnSpc>
                        <a:spcBef>
                          <a:spcPct val="25000"/>
                        </a:spcBef>
                        <a:spcAft>
                          <a:spcPct val="0"/>
                        </a:spcAft>
                        <a:buClrTx/>
                        <a:buSzTx/>
                        <a:buFont typeface="Times" pitchFamily="28" charset="0"/>
                        <a:buNone/>
                        <a:tabLst/>
                      </a:pPr>
                      <a:r>
                        <a:rPr kumimoji="0" lang="en-US" sz="1800" b="0" i="0" u="none" strike="noStrike" cap="none" normalizeH="0" baseline="0" dirty="0" smtClean="0">
                          <a:ln>
                            <a:noFill/>
                          </a:ln>
                          <a:solidFill>
                            <a:schemeClr val="tx1"/>
                          </a:solidFill>
                          <a:effectLst/>
                          <a:latin typeface="Arial" charset="0"/>
                          <a:ea typeface="ＭＳ Ｐゴシック" pitchFamily="28" charset="-128"/>
                        </a:rPr>
                        <a:t>Access to info from anywhere with a connection.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34064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ichard Barnett\AppData\Local\Microsoft\Windows\Temporary Internet Files\Content.IE5\91IV6JBM\MP90043847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447799"/>
            <a:ext cx="4800601" cy="51341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6000" dirty="0" smtClean="0">
                <a:solidFill>
                  <a:srgbClr val="00B050"/>
                </a:solidFill>
              </a:rPr>
              <a:t>     </a:t>
            </a:r>
            <a:r>
              <a:rPr lang="en-US" sz="6000" spc="300" dirty="0" smtClean="0">
                <a:solidFill>
                  <a:srgbClr val="FFFF00"/>
                </a:solidFill>
                <a:effectLst>
                  <a:outerShdw blurRad="38100" dist="38100" dir="2700000" algn="tl">
                    <a:srgbClr val="000000">
                      <a:alpha val="43137"/>
                    </a:srgbClr>
                  </a:outerShdw>
                </a:effectLst>
              </a:rPr>
              <a:t>Tonight’s Agenda</a:t>
            </a:r>
            <a:endParaRPr lang="en-US" sz="6000" spc="3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339900" y="1667998"/>
            <a:ext cx="3886200" cy="4524315"/>
          </a:xfrm>
          <a:prstGeom prst="rect">
            <a:avLst/>
          </a:prstGeom>
          <a:noFill/>
        </p:spPr>
        <p:txBody>
          <a:bodyPr wrap="square" rtlCol="0">
            <a:spAutoFit/>
          </a:bodyPr>
          <a:lstStyle/>
          <a:p>
            <a:pPr marL="285750" indent="-285750">
              <a:buFont typeface="Arial" pitchFamily="34" charset="0"/>
              <a:buChar char="•"/>
            </a:pPr>
            <a:r>
              <a:rPr lang="en-US" sz="3600" b="1" dirty="0" smtClean="0">
                <a:solidFill>
                  <a:srgbClr val="0000FF"/>
                </a:solidFill>
                <a:effectLst>
                  <a:outerShdw blurRad="38100" dist="38100" dir="2700000" algn="tl">
                    <a:srgbClr val="000000">
                      <a:alpha val="43137"/>
                    </a:srgbClr>
                  </a:outerShdw>
                </a:effectLst>
              </a:rPr>
              <a:t>Video overview</a:t>
            </a:r>
          </a:p>
          <a:p>
            <a:pPr marL="285750" indent="-285750">
              <a:buFont typeface="Arial" pitchFamily="34" charset="0"/>
              <a:buChar char="•"/>
            </a:pPr>
            <a:r>
              <a:rPr lang="en-US" sz="3600" b="1" dirty="0" smtClean="0">
                <a:solidFill>
                  <a:srgbClr val="0000FF"/>
                </a:solidFill>
                <a:effectLst>
                  <a:outerShdw blurRad="38100" dist="38100" dir="2700000" algn="tl">
                    <a:srgbClr val="000000">
                      <a:alpha val="43137"/>
                    </a:srgbClr>
                  </a:outerShdw>
                </a:effectLst>
              </a:rPr>
              <a:t>Facebook</a:t>
            </a:r>
          </a:p>
          <a:p>
            <a:pPr marL="285750" indent="-285750">
              <a:buFont typeface="Arial" pitchFamily="34" charset="0"/>
              <a:buChar char="•"/>
            </a:pPr>
            <a:r>
              <a:rPr lang="en-US" sz="3600" b="1" dirty="0" smtClean="0">
                <a:solidFill>
                  <a:srgbClr val="0000FF"/>
                </a:solidFill>
                <a:effectLst>
                  <a:outerShdw blurRad="38100" dist="38100" dir="2700000" algn="tl">
                    <a:srgbClr val="000000">
                      <a:alpha val="43137"/>
                    </a:srgbClr>
                  </a:outerShdw>
                </a:effectLst>
              </a:rPr>
              <a:t>Twitter</a:t>
            </a:r>
          </a:p>
          <a:p>
            <a:pPr marL="285750" indent="-285750">
              <a:buFont typeface="Arial" pitchFamily="34" charset="0"/>
              <a:buChar char="•"/>
            </a:pPr>
            <a:r>
              <a:rPr lang="en-US" sz="3600" b="1" dirty="0" smtClean="0">
                <a:solidFill>
                  <a:srgbClr val="0000FF"/>
                </a:solidFill>
                <a:effectLst>
                  <a:outerShdw blurRad="38100" dist="38100" dir="2700000" algn="tl">
                    <a:srgbClr val="000000">
                      <a:alpha val="43137"/>
                    </a:srgbClr>
                  </a:outerShdw>
                </a:effectLst>
              </a:rPr>
              <a:t>My Space</a:t>
            </a:r>
          </a:p>
          <a:p>
            <a:pPr marL="285750" indent="-285750">
              <a:buFont typeface="Arial" pitchFamily="34" charset="0"/>
              <a:buChar char="•"/>
            </a:pPr>
            <a:r>
              <a:rPr lang="en-US" sz="3600" b="1" dirty="0" smtClean="0">
                <a:solidFill>
                  <a:srgbClr val="0000FF"/>
                </a:solidFill>
                <a:effectLst>
                  <a:outerShdw blurRad="38100" dist="38100" dir="2700000" algn="tl">
                    <a:srgbClr val="000000">
                      <a:alpha val="43137"/>
                    </a:srgbClr>
                  </a:outerShdw>
                </a:effectLst>
              </a:rPr>
              <a:t>LinkedIn</a:t>
            </a:r>
          </a:p>
          <a:p>
            <a:pPr marL="285750" indent="-285750">
              <a:buFont typeface="Arial" pitchFamily="34" charset="0"/>
              <a:buChar char="•"/>
            </a:pPr>
            <a:r>
              <a:rPr lang="en-US" sz="3600" b="1" dirty="0" smtClean="0">
                <a:solidFill>
                  <a:srgbClr val="0000FF"/>
                </a:solidFill>
                <a:effectLst>
                  <a:outerShdw blurRad="38100" dist="38100" dir="2700000" algn="tl">
                    <a:srgbClr val="000000">
                      <a:alpha val="43137"/>
                    </a:srgbClr>
                  </a:outerShdw>
                </a:effectLst>
              </a:rPr>
              <a:t>4 Square</a:t>
            </a:r>
          </a:p>
          <a:p>
            <a:pPr marL="285750" indent="-285750">
              <a:buFont typeface="Arial" pitchFamily="34" charset="0"/>
              <a:buChar char="•"/>
            </a:pPr>
            <a:r>
              <a:rPr lang="en-US" sz="3600" b="1" dirty="0" smtClean="0">
                <a:solidFill>
                  <a:srgbClr val="0000FF"/>
                </a:solidFill>
                <a:effectLst>
                  <a:outerShdw blurRad="38100" dist="38100" dir="2700000" algn="tl">
                    <a:srgbClr val="000000">
                      <a:alpha val="43137"/>
                    </a:srgbClr>
                  </a:outerShdw>
                </a:effectLst>
              </a:rPr>
              <a:t>You Tube (video)</a:t>
            </a:r>
          </a:p>
          <a:p>
            <a:pPr marL="285750" indent="-285750">
              <a:buFont typeface="Arial" pitchFamily="34" charset="0"/>
              <a:buChar char="•"/>
            </a:pPr>
            <a:r>
              <a:rPr lang="en-US" sz="3600" b="1" dirty="0" smtClean="0">
                <a:solidFill>
                  <a:srgbClr val="0000FF"/>
                </a:solidFill>
                <a:effectLst>
                  <a:outerShdw blurRad="38100" dist="38100" dir="2700000" algn="tl">
                    <a:srgbClr val="000000">
                      <a:alpha val="43137"/>
                    </a:srgbClr>
                  </a:outerShdw>
                </a:effectLst>
              </a:rPr>
              <a:t>Risks</a:t>
            </a:r>
            <a:endParaRPr lang="en-US" sz="3600" b="1"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4649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457200" y="381000"/>
            <a:ext cx="8229600" cy="914400"/>
          </a:xfrm>
        </p:spPr>
        <p:txBody>
          <a:bodyPr/>
          <a:lstStyle/>
          <a:p>
            <a:r>
              <a:rPr lang="en-US"/>
              <a:t>Types of Social Media</a:t>
            </a:r>
          </a:p>
        </p:txBody>
      </p:sp>
      <p:sp>
        <p:nvSpPr>
          <p:cNvPr id="195587" name="Rectangle 3"/>
          <p:cNvSpPr>
            <a:spLocks noGrp="1" noChangeArrowheads="1"/>
          </p:cNvSpPr>
          <p:nvPr>
            <p:ph type="body" idx="1"/>
          </p:nvPr>
        </p:nvSpPr>
        <p:spPr>
          <a:xfrm>
            <a:off x="457200" y="1676400"/>
            <a:ext cx="8229600" cy="4449763"/>
          </a:xfrm>
        </p:spPr>
        <p:txBody>
          <a:bodyPr/>
          <a:lstStyle/>
          <a:p>
            <a:pPr>
              <a:lnSpc>
                <a:spcPct val="80000"/>
              </a:lnSpc>
            </a:pPr>
            <a:r>
              <a:rPr lang="en-US" sz="2000"/>
              <a:t>Blogging</a:t>
            </a:r>
          </a:p>
          <a:p>
            <a:pPr lvl="1">
              <a:lnSpc>
                <a:spcPct val="80000"/>
              </a:lnSpc>
            </a:pPr>
            <a:r>
              <a:rPr lang="en-US" sz="2000"/>
              <a:t>A blog (or 10) for every subject</a:t>
            </a:r>
          </a:p>
          <a:p>
            <a:pPr lvl="1">
              <a:lnSpc>
                <a:spcPct val="80000"/>
              </a:lnSpc>
            </a:pPr>
            <a:r>
              <a:rPr lang="en-US" sz="2000"/>
              <a:t>Twitter (micro-blogging)</a:t>
            </a:r>
          </a:p>
          <a:p>
            <a:pPr>
              <a:lnSpc>
                <a:spcPct val="80000"/>
              </a:lnSpc>
            </a:pPr>
            <a:r>
              <a:rPr lang="en-US" sz="2000"/>
              <a:t>Social Networking</a:t>
            </a:r>
          </a:p>
          <a:p>
            <a:pPr lvl="1">
              <a:lnSpc>
                <a:spcPct val="80000"/>
              </a:lnSpc>
            </a:pPr>
            <a:r>
              <a:rPr lang="en-US" sz="2000"/>
              <a:t>Facebook, MySpace, Classmates, Friendster, Bebo, Orkut, Hi5</a:t>
            </a:r>
          </a:p>
          <a:p>
            <a:pPr lvl="1">
              <a:lnSpc>
                <a:spcPct val="80000"/>
              </a:lnSpc>
            </a:pPr>
            <a:r>
              <a:rPr lang="en-US" sz="2000"/>
              <a:t>LinkedIn, Plaxo, Xing, cofoundr, naymes</a:t>
            </a:r>
          </a:p>
          <a:p>
            <a:pPr>
              <a:lnSpc>
                <a:spcPct val="80000"/>
              </a:lnSpc>
            </a:pPr>
            <a:r>
              <a:rPr lang="en-US" sz="2000"/>
              <a:t>Bookmarking sites</a:t>
            </a:r>
          </a:p>
          <a:p>
            <a:pPr lvl="1">
              <a:lnSpc>
                <a:spcPct val="80000"/>
              </a:lnSpc>
            </a:pPr>
            <a:r>
              <a:rPr lang="en-US" sz="2000"/>
              <a:t>Del.icio.us, blogmarks, dogear</a:t>
            </a:r>
          </a:p>
          <a:p>
            <a:pPr>
              <a:lnSpc>
                <a:spcPct val="80000"/>
              </a:lnSpc>
            </a:pPr>
            <a:r>
              <a:rPr lang="en-US" sz="2000"/>
              <a:t>Photo / Video sites</a:t>
            </a:r>
          </a:p>
          <a:p>
            <a:pPr lvl="1">
              <a:lnSpc>
                <a:spcPct val="80000"/>
              </a:lnSpc>
            </a:pPr>
            <a:r>
              <a:rPr lang="en-US" sz="2000"/>
              <a:t>Flickr, Photobucket, YouTube</a:t>
            </a:r>
          </a:p>
          <a:p>
            <a:pPr>
              <a:lnSpc>
                <a:spcPct val="80000"/>
              </a:lnSpc>
            </a:pPr>
            <a:r>
              <a:rPr lang="en-US" sz="2000"/>
              <a:t>Virtual Reality</a:t>
            </a:r>
          </a:p>
          <a:p>
            <a:pPr lvl="1">
              <a:lnSpc>
                <a:spcPct val="80000"/>
              </a:lnSpc>
            </a:pPr>
            <a:r>
              <a:rPr lang="en-US" sz="2000"/>
              <a:t>Second Life, World Of Warcraft (WOW)</a:t>
            </a:r>
          </a:p>
          <a:p>
            <a:pPr>
              <a:lnSpc>
                <a:spcPct val="80000"/>
              </a:lnSpc>
            </a:pPr>
            <a:r>
              <a:rPr lang="en-US" sz="2000"/>
              <a:t>Groups</a:t>
            </a:r>
          </a:p>
          <a:p>
            <a:pPr lvl="1">
              <a:lnSpc>
                <a:spcPct val="80000"/>
              </a:lnSpc>
            </a:pPr>
            <a:r>
              <a:rPr lang="en-US" sz="2000"/>
              <a:t>Google, Yahoo!, etc.</a:t>
            </a:r>
            <a:endParaRPr lang="en-US" sz="1800"/>
          </a:p>
        </p:txBody>
      </p:sp>
    </p:spTree>
    <p:extLst>
      <p:ext uri="{BB962C8B-B14F-4D97-AF65-F5344CB8AC3E}">
        <p14:creationId xmlns:p14="http://schemas.microsoft.com/office/powerpoint/2010/main" val="3100235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r>
              <a:rPr lang="en-US"/>
              <a:t>Social Networks in Plain English	</a:t>
            </a:r>
          </a:p>
        </p:txBody>
      </p:sp>
      <p:sp>
        <p:nvSpPr>
          <p:cNvPr id="48131" name="Rectangle 3"/>
          <p:cNvSpPr>
            <a:spLocks noGrp="1" noChangeArrowheads="1"/>
          </p:cNvSpPr>
          <p:nvPr>
            <p:ph type="body" idx="1"/>
          </p:nvPr>
        </p:nvSpPr>
        <p:spPr/>
        <p:txBody>
          <a:bodyPr/>
          <a:lstStyle/>
          <a:p>
            <a:pPr marL="118872" indent="0">
              <a:buNone/>
            </a:pPr>
            <a:r>
              <a:rPr lang="en-US" sz="2800" dirty="0" smtClean="0"/>
              <a:t>Examples</a:t>
            </a:r>
            <a:r>
              <a:rPr lang="en-US" sz="2800" dirty="0"/>
              <a:t>:</a:t>
            </a:r>
          </a:p>
          <a:p>
            <a:pPr lvl="1"/>
            <a:r>
              <a:rPr lang="en-US" sz="2800" dirty="0" err="1"/>
              <a:t>Myspace</a:t>
            </a:r>
            <a:r>
              <a:rPr lang="en-US" sz="2800" dirty="0"/>
              <a:t> – high school students</a:t>
            </a:r>
          </a:p>
          <a:p>
            <a:pPr lvl="1"/>
            <a:r>
              <a:rPr lang="en-US" sz="2800" dirty="0"/>
              <a:t>Facebook – college, adults</a:t>
            </a:r>
          </a:p>
          <a:p>
            <a:pPr lvl="1"/>
            <a:r>
              <a:rPr lang="en-US" sz="2800" dirty="0" err="1"/>
              <a:t>Linkedin</a:t>
            </a:r>
            <a:r>
              <a:rPr lang="en-US" sz="2800" dirty="0"/>
              <a:t> – professional networking</a:t>
            </a:r>
          </a:p>
          <a:p>
            <a:pPr lvl="1"/>
            <a:r>
              <a:rPr lang="en-US" sz="2800" dirty="0" err="1"/>
              <a:t>Ning</a:t>
            </a:r>
            <a:r>
              <a:rPr lang="en-US" sz="2800" dirty="0"/>
              <a:t> – private networks anyone can create</a:t>
            </a:r>
          </a:p>
          <a:p>
            <a:pPr lvl="1"/>
            <a:r>
              <a:rPr lang="en-US" sz="2800" dirty="0"/>
              <a:t>Twitter – </a:t>
            </a:r>
            <a:r>
              <a:rPr lang="en-US" sz="2800" dirty="0" err="1"/>
              <a:t>microblog</a:t>
            </a:r>
            <a:r>
              <a:rPr lang="en-US" sz="2800" dirty="0"/>
              <a:t>, information regarding daily activities</a:t>
            </a:r>
          </a:p>
          <a:p>
            <a:pPr lvl="1"/>
            <a:r>
              <a:rPr lang="en-US" sz="2800" dirty="0"/>
              <a:t>YouTube – video sharing</a:t>
            </a:r>
          </a:p>
        </p:txBody>
      </p:sp>
    </p:spTree>
    <p:extLst>
      <p:ext uri="{BB962C8B-B14F-4D97-AF65-F5344CB8AC3E}">
        <p14:creationId xmlns:p14="http://schemas.microsoft.com/office/powerpoint/2010/main" val="35526441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259</TotalTime>
  <Words>2851</Words>
  <Application>Microsoft Office PowerPoint</Application>
  <PresentationFormat>On-screen Show (4:3)</PresentationFormat>
  <Paragraphs>425</Paragraphs>
  <Slides>49</Slides>
  <Notes>11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Module</vt:lpstr>
      <vt:lpstr>Social Networking and you!</vt:lpstr>
      <vt:lpstr>A social definition</vt:lpstr>
      <vt:lpstr>What is Social Media?</vt:lpstr>
      <vt:lpstr>PowerPoint Presentation</vt:lpstr>
      <vt:lpstr>Social Media Growth</vt:lpstr>
      <vt:lpstr>Why Should We Care? </vt:lpstr>
      <vt:lpstr>     Tonight’s Agenda</vt:lpstr>
      <vt:lpstr>Types of Social Media</vt:lpstr>
      <vt:lpstr>Social Networks in Plain English </vt:lpstr>
      <vt:lpstr>A video overview</vt:lpstr>
      <vt:lpstr>FACEBOOK   </vt:lpstr>
      <vt:lpstr>Check this out! – this kind of says it all</vt:lpstr>
      <vt:lpstr>Guess who?</vt:lpstr>
      <vt:lpstr>PowerPoint Presentation</vt:lpstr>
      <vt:lpstr>PowerPoint Presentation</vt:lpstr>
      <vt:lpstr>LinkedIn</vt:lpstr>
      <vt:lpstr>LinkedIn</vt:lpstr>
      <vt:lpstr>LinkedIn</vt:lpstr>
      <vt:lpstr>LinkedIn</vt:lpstr>
      <vt:lpstr>LinkedIn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MySpace?</vt:lpstr>
      <vt:lpstr>What Is MySpace Used For?</vt:lpstr>
      <vt:lpstr>Who Uses MySpace?</vt:lpstr>
      <vt:lpstr>Typical Myspace page</vt:lpstr>
      <vt:lpstr>WHAT IS FOURSQUARE?</vt:lpstr>
      <vt:lpstr>How DO I FOURSQUARE?</vt:lpstr>
      <vt:lpstr>WHY FOURSQUARE? </vt:lpstr>
      <vt:lpstr>PowerPoint Presentation</vt:lpstr>
      <vt:lpstr>Risks??</vt:lpstr>
      <vt:lpstr>Types of Threats</vt:lpstr>
      <vt:lpstr>Users Publishing information</vt:lpstr>
      <vt:lpstr>Attacks!!</vt:lpstr>
      <vt:lpstr>How they attack</vt:lpstr>
      <vt:lpstr>Data</vt:lpstr>
      <vt:lpstr>Top tips for staying secure </vt:lpstr>
      <vt:lpstr>And so…</vt:lpstr>
      <vt:lpstr>  Questions and member interaction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Networking and you!</dc:title>
  <dc:creator>Richard Barnett</dc:creator>
  <cp:lastModifiedBy>Richard Barnett</cp:lastModifiedBy>
  <cp:revision>26</cp:revision>
  <dcterms:created xsi:type="dcterms:W3CDTF">2011-03-24T13:45:13Z</dcterms:created>
  <dcterms:modified xsi:type="dcterms:W3CDTF">2011-04-12T20:51:49Z</dcterms:modified>
</cp:coreProperties>
</file>